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D2DF2D"/>
    <a:srgbClr val="94DE98"/>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6/9/2010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6/9/2010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6/9/2010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6/9/2010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hyperlink" Target="http://www.writingfix.com/Picture_Book_Prompts/Caves1.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ritingfix.com/Picture_Book_Prompts/Caves4.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hyperlink" Target="http://writingfix.com/Picture_Book_Prompts/Caves4.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writingfix.com/Picture_Book_Prompts/Caves4.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hyperlink" Target="http://writingfix.com/Picture_Book_Prompts/Caves4.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rds.yahoo.com/_ylt=A0S020uUDwlMjB0AlC6jzbkF/SIG=12f84a4jj/EXP=1275748628/**http:/www.writingfix.com/images/teacher_books/9_rights.jp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505200" y="2133600"/>
            <a:ext cx="5410200" cy="2062103"/>
          </a:xfrm>
          <a:prstGeom prst="rect">
            <a:avLst/>
          </a:prstGeom>
          <a:noFill/>
        </p:spPr>
        <p:txBody>
          <a:bodyPr wrap="square" rtlCol="0">
            <a:spAutoFit/>
          </a:bodyPr>
          <a:lstStyle/>
          <a:p>
            <a:r>
              <a:rPr lang="en-US" sz="3200" b="1" dirty="0" smtClean="0"/>
              <a:t>Student Choice:</a:t>
            </a:r>
          </a:p>
          <a:p>
            <a:r>
              <a:rPr lang="en-US" sz="3200" dirty="0" smtClean="0"/>
              <a:t>One of the </a:t>
            </a:r>
            <a:br>
              <a:rPr lang="en-US" sz="3200" dirty="0" smtClean="0"/>
            </a:br>
            <a:r>
              <a:rPr lang="en-US" sz="3200" dirty="0" smtClean="0"/>
              <a:t>Seven Elements 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When we launched </a:t>
            </a:r>
            <a:r>
              <a:rPr lang="en-US" sz="2000" b="1" dirty="0" err="1" smtClean="0"/>
              <a:t>WritingFix</a:t>
            </a:r>
            <a:r>
              <a:rPr lang="en-US" sz="2000" b="1" dirty="0" smtClean="0"/>
              <a:t>, my first major contribution </a:t>
            </a:r>
            <a:br>
              <a:rPr lang="en-US" sz="2000" b="1" dirty="0" smtClean="0"/>
            </a:br>
            <a:r>
              <a:rPr lang="en-US" sz="2000" b="1" dirty="0" smtClean="0"/>
              <a:t>was online versions of the Coffee Can Journal Prompts</a:t>
            </a:r>
            <a:endParaRPr lang="en-US" sz="2000" b="1" dirty="0"/>
          </a:p>
        </p:txBody>
      </p:sp>
      <p:pic>
        <p:nvPicPr>
          <p:cNvPr id="1026" name="Picture 2"/>
          <p:cNvPicPr>
            <a:picLocks noChangeAspect="1" noChangeArrowheads="1"/>
          </p:cNvPicPr>
          <p:nvPr/>
        </p:nvPicPr>
        <p:blipFill>
          <a:blip r:embed="rId3" cstate="print"/>
          <a:srcRect/>
          <a:stretch>
            <a:fillRect/>
          </a:stretch>
        </p:blipFill>
        <p:spPr bwMode="auto">
          <a:xfrm>
            <a:off x="1828800" y="3886200"/>
            <a:ext cx="5686425" cy="2209800"/>
          </a:xfrm>
          <a:prstGeom prst="rect">
            <a:avLst/>
          </a:prstGeom>
          <a:noFill/>
          <a:ln w="9525">
            <a:noFill/>
            <a:miter lim="800000"/>
            <a:headEnd/>
            <a:tailEnd/>
          </a:ln>
        </p:spPr>
      </p:pic>
      <p:sp>
        <p:nvSpPr>
          <p:cNvPr id="15" name="TextBox 14"/>
          <p:cNvSpPr txBox="1"/>
          <p:nvPr/>
        </p:nvSpPr>
        <p:spPr>
          <a:xfrm>
            <a:off x="457200" y="3048000"/>
            <a:ext cx="8229600" cy="646331"/>
          </a:xfrm>
          <a:prstGeom prst="rect">
            <a:avLst/>
          </a:prstGeom>
          <a:noFill/>
        </p:spPr>
        <p:txBody>
          <a:bodyPr wrap="square" rtlCol="0">
            <a:spAutoFit/>
          </a:bodyPr>
          <a:lstStyle/>
          <a:p>
            <a:r>
              <a:rPr lang="en-US" dirty="0" smtClean="0"/>
              <a:t>We called them our “Serendipity Prompts” and their sole purpose was to promote </a:t>
            </a:r>
            <a:r>
              <a:rPr lang="en-US" b="1" dirty="0" smtClean="0"/>
              <a:t>student choice </a:t>
            </a:r>
            <a:r>
              <a:rPr lang="en-US" dirty="0" smtClean="0"/>
              <a:t>when choosing a topic to write about:</a:t>
            </a:r>
            <a:endParaRPr lang="en-US" dirty="0"/>
          </a:p>
        </p:txBody>
      </p:sp>
      <p:pic>
        <p:nvPicPr>
          <p:cNvPr id="1027" name="Picture 3"/>
          <p:cNvPicPr>
            <a:picLocks noChangeAspect="1" noChangeArrowheads="1"/>
          </p:cNvPicPr>
          <p:nvPr/>
        </p:nvPicPr>
        <p:blipFill>
          <a:blip r:embed="rId4" cstate="print"/>
          <a:srcRect/>
          <a:stretch>
            <a:fillRect/>
          </a:stretch>
        </p:blipFill>
        <p:spPr bwMode="auto">
          <a:xfrm>
            <a:off x="1828800" y="4495800"/>
            <a:ext cx="5676900" cy="146685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1828800" y="4495800"/>
            <a:ext cx="5638800" cy="1571625"/>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a:stretch>
            <a:fillRect/>
          </a:stretch>
        </p:blipFill>
        <p:spPr bwMode="auto">
          <a:xfrm>
            <a:off x="1905000" y="4495800"/>
            <a:ext cx="5467350" cy="1381125"/>
          </a:xfrm>
          <a:prstGeom prst="rect">
            <a:avLst/>
          </a:prstGeom>
          <a:noFill/>
          <a:ln w="9525">
            <a:noFill/>
            <a:miter lim="800000"/>
            <a:headEnd/>
            <a:tailEnd/>
          </a:ln>
        </p:spPr>
      </p:pic>
      <p:sp>
        <p:nvSpPr>
          <p:cNvPr id="12" name="TextBox 11"/>
          <p:cNvSpPr txBox="1"/>
          <p:nvPr/>
        </p:nvSpPr>
        <p:spPr>
          <a:xfrm>
            <a:off x="3886200" y="6248400"/>
            <a:ext cx="2514600" cy="307777"/>
          </a:xfrm>
          <a:prstGeom prst="rect">
            <a:avLst/>
          </a:prstGeom>
          <a:noFill/>
        </p:spPr>
        <p:txBody>
          <a:bodyPr wrap="square" rtlCol="0">
            <a:spAutoFit/>
          </a:bodyPr>
          <a:lstStyle/>
          <a:p>
            <a:r>
              <a:rPr lang="en-US" sz="1400" b="1" dirty="0" smtClean="0"/>
              <a:t>(page 45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heckerboard(across)">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checkerboard(across)">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Effect transition="in" filter="checkerboard(across)">
                                      <p:cBhvr>
                                        <p:cTn id="1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When we launched </a:t>
            </a:r>
            <a:r>
              <a:rPr lang="en-US" sz="2000" b="1" dirty="0" err="1" smtClean="0"/>
              <a:t>WritingFix</a:t>
            </a:r>
            <a:r>
              <a:rPr lang="en-US" sz="2000" b="1" dirty="0" smtClean="0"/>
              <a:t>, my first major contribution </a:t>
            </a:r>
            <a:br>
              <a:rPr lang="en-US" sz="2000" b="1" dirty="0" smtClean="0"/>
            </a:br>
            <a:r>
              <a:rPr lang="en-US" sz="2000" b="1" dirty="0" smtClean="0"/>
              <a:t>was online versions of the Coffee Can Journal Prompts</a:t>
            </a:r>
            <a:endParaRPr lang="en-US" sz="2000" b="1" dirty="0"/>
          </a:p>
        </p:txBody>
      </p:sp>
      <p:sp>
        <p:nvSpPr>
          <p:cNvPr id="15" name="TextBox 14"/>
          <p:cNvSpPr txBox="1"/>
          <p:nvPr/>
        </p:nvSpPr>
        <p:spPr>
          <a:xfrm>
            <a:off x="457200" y="3048000"/>
            <a:ext cx="8229600" cy="646331"/>
          </a:xfrm>
          <a:prstGeom prst="rect">
            <a:avLst/>
          </a:prstGeom>
          <a:noFill/>
        </p:spPr>
        <p:txBody>
          <a:bodyPr wrap="square" rtlCol="0">
            <a:spAutoFit/>
          </a:bodyPr>
          <a:lstStyle/>
          <a:p>
            <a:r>
              <a:rPr lang="en-US" dirty="0" smtClean="0"/>
              <a:t>We called them our “Serendipity Prompts” and their sole purpose was to promote </a:t>
            </a:r>
            <a:r>
              <a:rPr lang="en-US" b="1" dirty="0" smtClean="0"/>
              <a:t>student choice </a:t>
            </a:r>
            <a:r>
              <a:rPr lang="en-US" dirty="0" smtClean="0"/>
              <a:t>when choosing a topic to write about:</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1828800" y="3886200"/>
            <a:ext cx="5676900" cy="22098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905000" y="4572000"/>
            <a:ext cx="5562600" cy="1457325"/>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1905000" y="4572000"/>
            <a:ext cx="5600700" cy="1495425"/>
          </a:xfrm>
          <a:prstGeom prst="rect">
            <a:avLst/>
          </a:prstGeom>
          <a:noFill/>
          <a:ln w="9525">
            <a:noFill/>
            <a:miter lim="800000"/>
            <a:headEnd/>
            <a:tailEnd/>
          </a:ln>
        </p:spPr>
      </p:pic>
      <p:pic>
        <p:nvPicPr>
          <p:cNvPr id="2053" name="Picture 5"/>
          <p:cNvPicPr>
            <a:picLocks noChangeAspect="1" noChangeArrowheads="1"/>
          </p:cNvPicPr>
          <p:nvPr/>
        </p:nvPicPr>
        <p:blipFill>
          <a:blip r:embed="rId6" cstate="print"/>
          <a:srcRect/>
          <a:stretch>
            <a:fillRect/>
          </a:stretch>
        </p:blipFill>
        <p:spPr bwMode="auto">
          <a:xfrm>
            <a:off x="2209800" y="4648200"/>
            <a:ext cx="4933950" cy="1019175"/>
          </a:xfrm>
          <a:prstGeom prst="rect">
            <a:avLst/>
          </a:prstGeom>
          <a:noFill/>
          <a:ln w="9525">
            <a:noFill/>
            <a:miter lim="800000"/>
            <a:headEnd/>
            <a:tailEnd/>
          </a:ln>
        </p:spPr>
      </p:pic>
      <p:sp>
        <p:nvSpPr>
          <p:cNvPr id="12" name="TextBox 11"/>
          <p:cNvSpPr txBox="1"/>
          <p:nvPr/>
        </p:nvSpPr>
        <p:spPr>
          <a:xfrm>
            <a:off x="3886200" y="6248400"/>
            <a:ext cx="2514600" cy="307777"/>
          </a:xfrm>
          <a:prstGeom prst="rect">
            <a:avLst/>
          </a:prstGeom>
          <a:noFill/>
        </p:spPr>
        <p:txBody>
          <a:bodyPr wrap="square" rtlCol="0">
            <a:spAutoFit/>
          </a:bodyPr>
          <a:lstStyle/>
          <a:p>
            <a:r>
              <a:rPr lang="en-US" sz="1400" b="1" dirty="0" smtClean="0"/>
              <a:t>(page 45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heckerboard(across)">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checkerboard(across)">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checkerboard(across)">
                                      <p:cBhvr>
                                        <p:cTn id="1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When we launched </a:t>
            </a:r>
            <a:r>
              <a:rPr lang="en-US" sz="2000" b="1" dirty="0" err="1" smtClean="0"/>
              <a:t>WritingFix</a:t>
            </a:r>
            <a:r>
              <a:rPr lang="en-US" sz="2000" b="1" dirty="0" smtClean="0"/>
              <a:t>, my first major contribution </a:t>
            </a:r>
            <a:br>
              <a:rPr lang="en-US" sz="2000" b="1" dirty="0" smtClean="0"/>
            </a:br>
            <a:r>
              <a:rPr lang="en-US" sz="2000" b="1" dirty="0" smtClean="0"/>
              <a:t>was online versions of the Coffee Can Journal Prompts</a:t>
            </a:r>
            <a:endParaRPr lang="en-US" sz="2000" b="1" dirty="0"/>
          </a:p>
        </p:txBody>
      </p:sp>
      <p:sp>
        <p:nvSpPr>
          <p:cNvPr id="15" name="TextBox 14"/>
          <p:cNvSpPr txBox="1"/>
          <p:nvPr/>
        </p:nvSpPr>
        <p:spPr>
          <a:xfrm>
            <a:off x="457200" y="3048000"/>
            <a:ext cx="8229600" cy="646331"/>
          </a:xfrm>
          <a:prstGeom prst="rect">
            <a:avLst/>
          </a:prstGeom>
          <a:noFill/>
        </p:spPr>
        <p:txBody>
          <a:bodyPr wrap="square" rtlCol="0">
            <a:spAutoFit/>
          </a:bodyPr>
          <a:lstStyle/>
          <a:p>
            <a:r>
              <a:rPr lang="en-US" dirty="0" smtClean="0"/>
              <a:t>We called them our “Serendipity Prompts” and their sole purpose was to promote </a:t>
            </a:r>
            <a:r>
              <a:rPr lang="en-US" b="1" dirty="0" smtClean="0"/>
              <a:t>student choice </a:t>
            </a:r>
            <a:r>
              <a:rPr lang="en-US" dirty="0" smtClean="0"/>
              <a:t>when choosing a topic to write about:</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1828800" y="3962400"/>
            <a:ext cx="5676900" cy="2171700"/>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1828800" y="4572000"/>
            <a:ext cx="5648325" cy="1533525"/>
          </a:xfrm>
          <a:prstGeom prst="rect">
            <a:avLst/>
          </a:prstGeom>
          <a:noFill/>
          <a:ln w="9525">
            <a:noFill/>
            <a:miter lim="800000"/>
            <a:headEnd/>
            <a:tailEnd/>
          </a:ln>
        </p:spPr>
      </p:pic>
      <p:pic>
        <p:nvPicPr>
          <p:cNvPr id="3076" name="Picture 4"/>
          <p:cNvPicPr>
            <a:picLocks noChangeAspect="1" noChangeArrowheads="1"/>
          </p:cNvPicPr>
          <p:nvPr/>
        </p:nvPicPr>
        <p:blipFill>
          <a:blip r:embed="rId5" cstate="print"/>
          <a:srcRect/>
          <a:stretch>
            <a:fillRect/>
          </a:stretch>
        </p:blipFill>
        <p:spPr bwMode="auto">
          <a:xfrm>
            <a:off x="1828800" y="4572000"/>
            <a:ext cx="5467350" cy="1390650"/>
          </a:xfrm>
          <a:prstGeom prst="rect">
            <a:avLst/>
          </a:prstGeom>
          <a:noFill/>
          <a:ln w="9525">
            <a:noFill/>
            <a:miter lim="800000"/>
            <a:headEnd/>
            <a:tailEnd/>
          </a:ln>
        </p:spPr>
      </p:pic>
      <p:pic>
        <p:nvPicPr>
          <p:cNvPr id="3077" name="Picture 5"/>
          <p:cNvPicPr>
            <a:picLocks noChangeAspect="1" noChangeArrowheads="1"/>
          </p:cNvPicPr>
          <p:nvPr/>
        </p:nvPicPr>
        <p:blipFill>
          <a:blip r:embed="rId6" cstate="print"/>
          <a:srcRect/>
          <a:stretch>
            <a:fillRect/>
          </a:stretch>
        </p:blipFill>
        <p:spPr bwMode="auto">
          <a:xfrm>
            <a:off x="2209800" y="4572000"/>
            <a:ext cx="4914900" cy="1209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checkerboard(across)">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checkerboard(across)">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checkerboard(across)">
                                      <p:cBhvr>
                                        <p:cTn id="1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400110"/>
          </a:xfrm>
          <a:prstGeom prst="rect">
            <a:avLst/>
          </a:prstGeom>
          <a:noFill/>
        </p:spPr>
        <p:txBody>
          <a:bodyPr wrap="square" rtlCol="0">
            <a:spAutoFit/>
          </a:bodyPr>
          <a:lstStyle/>
          <a:p>
            <a:pPr algn="ctr"/>
            <a:r>
              <a:rPr lang="en-US" sz="2000" b="1" dirty="0" smtClean="0"/>
              <a:t>Let’s look at this idea embedded in a 7-Element Lesson!</a:t>
            </a:r>
            <a:endParaRPr lang="en-US" sz="2000" b="1" dirty="0"/>
          </a:p>
        </p:txBody>
      </p:sp>
      <p:sp>
        <p:nvSpPr>
          <p:cNvPr id="13" name="TextBox 12"/>
          <p:cNvSpPr txBox="1"/>
          <p:nvPr/>
        </p:nvSpPr>
        <p:spPr>
          <a:xfrm>
            <a:off x="457200" y="4999672"/>
            <a:ext cx="2819400" cy="1477328"/>
          </a:xfrm>
          <a:prstGeom prst="rect">
            <a:avLst/>
          </a:prstGeom>
          <a:noFill/>
        </p:spPr>
        <p:txBody>
          <a:bodyPr wrap="square" rtlCol="0">
            <a:spAutoFit/>
          </a:bodyPr>
          <a:lstStyle/>
          <a:p>
            <a:r>
              <a:rPr lang="en-US" dirty="0" smtClean="0"/>
              <a:t>The </a:t>
            </a:r>
            <a:r>
              <a:rPr lang="en-US" u="sng" dirty="0" smtClean="0"/>
              <a:t>Caves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14" name="TextBox 13"/>
          <p:cNvSpPr txBox="1"/>
          <p:nvPr/>
        </p:nvSpPr>
        <p:spPr>
          <a:xfrm>
            <a:off x="3581400" y="2302907"/>
            <a:ext cx="5181600" cy="4555093"/>
          </a:xfrm>
          <a:prstGeom prst="rect">
            <a:avLst/>
          </a:prstGeom>
          <a:noFill/>
        </p:spPr>
        <p:txBody>
          <a:bodyPr wrap="square" rtlCol="0">
            <a:spAutoFit/>
          </a:bodyPr>
          <a:lstStyle/>
          <a:p>
            <a:r>
              <a:rPr lang="en-US" sz="1700" b="1" dirty="0" smtClean="0"/>
              <a:t>Lesson Title</a:t>
            </a:r>
            <a:r>
              <a:rPr lang="en-US" sz="1700" dirty="0" smtClean="0"/>
              <a:t>: </a:t>
            </a:r>
            <a:r>
              <a:rPr lang="en-US" sz="1700" dirty="0" smtClean="0">
                <a:hlinkClick r:id="rId3"/>
              </a:rPr>
              <a:t>Start with what </a:t>
            </a:r>
            <a:r>
              <a:rPr lang="en-US" sz="1700" i="1" dirty="0" smtClean="0">
                <a:hlinkClick r:id="rId3"/>
              </a:rPr>
              <a:t>isn’t</a:t>
            </a:r>
            <a:r>
              <a:rPr lang="en-US" sz="1700" dirty="0" smtClean="0">
                <a:hlinkClick r:id="rId3"/>
              </a:rPr>
              <a:t> there</a:t>
            </a:r>
            <a:endParaRPr lang="en-US" sz="1700" dirty="0" smtClean="0"/>
          </a:p>
          <a:p>
            <a:r>
              <a:rPr lang="en-US" sz="1700" b="1" dirty="0" smtClean="0"/>
              <a:t>Lesson author</a:t>
            </a:r>
            <a:r>
              <a:rPr lang="en-US" sz="1700" dirty="0" smtClean="0"/>
              <a:t>: Corbett Harrison</a:t>
            </a:r>
          </a:p>
          <a:p>
            <a:r>
              <a:rPr lang="en-US" sz="1700" b="1" dirty="0" smtClean="0"/>
              <a:t>Overview: </a:t>
            </a:r>
            <a:r>
              <a:rPr lang="en-US" sz="1700" dirty="0" smtClean="0"/>
              <a:t>Students add mood to a setting description by imitating a real author’s technique.</a:t>
            </a:r>
          </a:p>
          <a:p>
            <a:endParaRPr lang="en-US" sz="1700" dirty="0" smtClean="0"/>
          </a:p>
          <a:p>
            <a:r>
              <a:rPr lang="en-US" sz="1700" b="1" dirty="0" smtClean="0"/>
              <a:t>Focus Skill</a:t>
            </a:r>
            <a:r>
              <a:rPr lang="en-US" sz="1700" dirty="0" smtClean="0"/>
              <a:t>: adding mood (voice)</a:t>
            </a:r>
          </a:p>
          <a:p>
            <a:r>
              <a:rPr lang="en-US" sz="1700" b="1" dirty="0" smtClean="0"/>
              <a:t>Support Skill</a:t>
            </a:r>
            <a:r>
              <a:rPr lang="en-US" sz="1700" dirty="0" smtClean="0"/>
              <a:t>: Memorable details (idea development)</a:t>
            </a:r>
          </a:p>
          <a:p>
            <a:r>
              <a:rPr lang="en-US" sz="1700" b="1" dirty="0" smtClean="0"/>
              <a:t>Mentor Text</a:t>
            </a:r>
            <a:r>
              <a:rPr lang="en-US" sz="1700" dirty="0" smtClean="0"/>
              <a:t>: </a:t>
            </a:r>
            <a:r>
              <a:rPr lang="en-US" sz="1700" u="sng" dirty="0" smtClean="0"/>
              <a:t>Caves</a:t>
            </a:r>
            <a:r>
              <a:rPr lang="en-US" sz="1700" dirty="0" smtClean="0"/>
              <a:t> by Stephen Kramer </a:t>
            </a:r>
          </a:p>
          <a:p>
            <a:r>
              <a:rPr lang="en-US" sz="1700" b="1" dirty="0" smtClean="0"/>
              <a:t>Graphic Organizer #1</a:t>
            </a:r>
            <a:r>
              <a:rPr lang="en-US" sz="1700" dirty="0" smtClean="0"/>
              <a:t>: Brainstorms details</a:t>
            </a:r>
          </a:p>
          <a:p>
            <a:r>
              <a:rPr lang="en-US" sz="1700" b="1" dirty="0" smtClean="0"/>
              <a:t>Graphic Organizer #2</a:t>
            </a:r>
            <a:r>
              <a:rPr lang="en-US" sz="1700" dirty="0" smtClean="0"/>
              <a:t>: Organizes details into two parts</a:t>
            </a:r>
          </a:p>
          <a:p>
            <a:r>
              <a:rPr lang="en-US" sz="1700" b="1" dirty="0" smtClean="0"/>
              <a:t>Student Models</a:t>
            </a:r>
            <a:r>
              <a:rPr lang="en-US" sz="1700" dirty="0" smtClean="0"/>
              <a:t>: Grades 2-5, 7, 9, 11</a:t>
            </a:r>
          </a:p>
          <a:p>
            <a:r>
              <a:rPr lang="en-US" sz="1700" b="1" dirty="0" smtClean="0"/>
              <a:t>Choice</a:t>
            </a:r>
            <a:r>
              <a:rPr lang="en-US" sz="1700" dirty="0" smtClean="0"/>
              <a:t>: Students can choose their setting and the mood they wish to convey through writing</a:t>
            </a:r>
          </a:p>
          <a:p>
            <a:r>
              <a:rPr lang="en-US" sz="1700" b="1" dirty="0" smtClean="0"/>
              <a:t>Talk</a:t>
            </a:r>
            <a:r>
              <a:rPr lang="en-US" sz="1700" dirty="0" smtClean="0"/>
              <a:t>: While analyzing student models, filling out graphic organizer, revising with the post-its.</a:t>
            </a:r>
          </a:p>
          <a:p>
            <a:r>
              <a:rPr lang="en-US" sz="1700" b="1" dirty="0" smtClean="0"/>
              <a:t>Revision</a:t>
            </a:r>
            <a:r>
              <a:rPr lang="en-US" sz="1700" dirty="0" smtClean="0"/>
              <a:t>: Voice &amp; Idea Development Post-its</a:t>
            </a:r>
          </a:p>
          <a:p>
            <a:endParaRPr lang="en-US" dirty="0"/>
          </a:p>
        </p:txBody>
      </p:sp>
      <p:pic>
        <p:nvPicPr>
          <p:cNvPr id="5124" name="Picture 4"/>
          <p:cNvPicPr>
            <a:picLocks noChangeAspect="1" noChangeArrowheads="1"/>
          </p:cNvPicPr>
          <p:nvPr/>
        </p:nvPicPr>
        <p:blipFill>
          <a:blip r:embed="rId4" cstate="print"/>
          <a:srcRect/>
          <a:stretch>
            <a:fillRect/>
          </a:stretch>
        </p:blipFill>
        <p:spPr bwMode="auto">
          <a:xfrm>
            <a:off x="381000" y="2514600"/>
            <a:ext cx="2857500" cy="2514600"/>
          </a:xfrm>
          <a:prstGeom prst="rect">
            <a:avLst/>
          </a:prstGeom>
          <a:noFill/>
          <a:ln w="9525">
            <a:noFill/>
            <a:miter lim="800000"/>
            <a:headEnd/>
            <a:tailEnd/>
          </a:ln>
        </p:spPr>
      </p:pic>
      <p:sp>
        <p:nvSpPr>
          <p:cNvPr id="10" name="TextBox 9"/>
          <p:cNvSpPr txBox="1"/>
          <p:nvPr/>
        </p:nvSpPr>
        <p:spPr>
          <a:xfrm>
            <a:off x="7162800" y="2057400"/>
            <a:ext cx="2514600" cy="307777"/>
          </a:xfrm>
          <a:prstGeom prst="rect">
            <a:avLst/>
          </a:prstGeom>
          <a:noFill/>
        </p:spPr>
        <p:txBody>
          <a:bodyPr wrap="square" rtlCol="0">
            <a:spAutoFit/>
          </a:bodyPr>
          <a:lstStyle/>
          <a:p>
            <a:r>
              <a:rPr lang="en-US" sz="1400" b="1" dirty="0" smtClean="0"/>
              <a:t>(page 46-47  of packet)</a:t>
            </a:r>
            <a:endParaRPr lang="en-US" sz="14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400110"/>
          </a:xfrm>
          <a:prstGeom prst="rect">
            <a:avLst/>
          </a:prstGeom>
          <a:noFill/>
        </p:spPr>
        <p:txBody>
          <a:bodyPr wrap="square" rtlCol="0">
            <a:spAutoFit/>
          </a:bodyPr>
          <a:lstStyle/>
          <a:p>
            <a:pPr algn="ctr"/>
            <a:r>
              <a:rPr lang="en-US" sz="2000" b="1" dirty="0" smtClean="0"/>
              <a:t>Let’s look at this idea embedded in a 7-Element Lesson!</a:t>
            </a:r>
            <a:endParaRPr lang="en-US" sz="2000" b="1" dirty="0"/>
          </a:p>
        </p:txBody>
      </p:sp>
      <p:sp>
        <p:nvSpPr>
          <p:cNvPr id="13" name="TextBox 12"/>
          <p:cNvSpPr txBox="1"/>
          <p:nvPr/>
        </p:nvSpPr>
        <p:spPr>
          <a:xfrm>
            <a:off x="457200" y="4999672"/>
            <a:ext cx="2819400" cy="1477328"/>
          </a:xfrm>
          <a:prstGeom prst="rect">
            <a:avLst/>
          </a:prstGeom>
          <a:noFill/>
        </p:spPr>
        <p:txBody>
          <a:bodyPr wrap="square" rtlCol="0">
            <a:spAutoFit/>
          </a:bodyPr>
          <a:lstStyle/>
          <a:p>
            <a:r>
              <a:rPr lang="en-US" dirty="0" smtClean="0"/>
              <a:t>The </a:t>
            </a:r>
            <a:r>
              <a:rPr lang="en-US" u="sng" dirty="0" smtClean="0"/>
              <a:t>Caves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pic>
        <p:nvPicPr>
          <p:cNvPr id="5124" name="Picture 4"/>
          <p:cNvPicPr>
            <a:picLocks noChangeAspect="1" noChangeArrowheads="1"/>
          </p:cNvPicPr>
          <p:nvPr/>
        </p:nvPicPr>
        <p:blipFill>
          <a:blip r:embed="rId3" cstate="print"/>
          <a:srcRect/>
          <a:stretch>
            <a:fillRect/>
          </a:stretch>
        </p:blipFill>
        <p:spPr bwMode="auto">
          <a:xfrm>
            <a:off x="381000" y="2514600"/>
            <a:ext cx="2857500" cy="2514600"/>
          </a:xfrm>
          <a:prstGeom prst="rect">
            <a:avLst/>
          </a:prstGeom>
          <a:noFill/>
          <a:ln w="9525">
            <a:noFill/>
            <a:miter lim="800000"/>
            <a:headEnd/>
            <a:tailEnd/>
          </a:ln>
        </p:spPr>
      </p:pic>
      <p:sp>
        <p:nvSpPr>
          <p:cNvPr id="10" name="TextBox 9"/>
          <p:cNvSpPr txBox="1"/>
          <p:nvPr/>
        </p:nvSpPr>
        <p:spPr>
          <a:xfrm>
            <a:off x="3505200" y="2302401"/>
            <a:ext cx="5105400" cy="4247317"/>
          </a:xfrm>
          <a:prstGeom prst="rect">
            <a:avLst/>
          </a:prstGeom>
          <a:noFill/>
        </p:spPr>
        <p:txBody>
          <a:bodyPr wrap="square" rtlCol="0">
            <a:spAutoFit/>
          </a:bodyPr>
          <a:lstStyle/>
          <a:p>
            <a:r>
              <a:rPr lang="en-US" b="1" dirty="0" smtClean="0"/>
              <a:t>Using the mentor text:  </a:t>
            </a:r>
            <a:r>
              <a:rPr lang="en-US" dirty="0" smtClean="0"/>
              <a:t>This is a non-fiction text about how caves are formed.  It has beautiful pictures, but the most beautiful thing about the book, I think, is its two-page introduction.  On a page as black as midnight, Kramer first of all explains things you would </a:t>
            </a:r>
            <a:r>
              <a:rPr lang="en-US" i="1" dirty="0" smtClean="0"/>
              <a:t>not</a:t>
            </a:r>
            <a:r>
              <a:rPr lang="en-US" dirty="0" smtClean="0"/>
              <a:t> find in a cave.  On the second page, we see a beautiful photograph of a cave being explored with flashlights, and Kramer now describes what we would see.  His descriptive language is strengthened with his verb use, but it’s the technique of starting a description with what </a:t>
            </a:r>
            <a:r>
              <a:rPr lang="en-US" i="1" dirty="0" smtClean="0"/>
              <a:t>isn’t</a:t>
            </a:r>
            <a:r>
              <a:rPr lang="en-US" dirty="0" smtClean="0"/>
              <a:t> there that adds true </a:t>
            </a:r>
            <a:r>
              <a:rPr lang="en-US" i="1" dirty="0" smtClean="0"/>
              <a:t>voice</a:t>
            </a:r>
            <a:r>
              <a:rPr lang="en-US" dirty="0" smtClean="0"/>
              <a:t> to this writing.  A definite mood is established for the reader with this clever stylistic device.   This technique is imitate-able, and students can describe other settings using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400110"/>
          </a:xfrm>
          <a:prstGeom prst="rect">
            <a:avLst/>
          </a:prstGeom>
          <a:noFill/>
        </p:spPr>
        <p:txBody>
          <a:bodyPr wrap="square" rtlCol="0">
            <a:spAutoFit/>
          </a:bodyPr>
          <a:lstStyle/>
          <a:p>
            <a:pPr algn="ctr"/>
            <a:r>
              <a:rPr lang="en-US" sz="2000" b="1" dirty="0" smtClean="0"/>
              <a:t>Let’s look at this idea embedded in a 7-Element Lesson!</a:t>
            </a:r>
            <a:endParaRPr lang="en-US" sz="2000" b="1" dirty="0"/>
          </a:p>
        </p:txBody>
      </p:sp>
      <p:sp>
        <p:nvSpPr>
          <p:cNvPr id="13" name="TextBox 12"/>
          <p:cNvSpPr txBox="1"/>
          <p:nvPr/>
        </p:nvSpPr>
        <p:spPr>
          <a:xfrm>
            <a:off x="457200" y="4999672"/>
            <a:ext cx="2819400" cy="1477328"/>
          </a:xfrm>
          <a:prstGeom prst="rect">
            <a:avLst/>
          </a:prstGeom>
          <a:noFill/>
        </p:spPr>
        <p:txBody>
          <a:bodyPr wrap="square" rtlCol="0">
            <a:spAutoFit/>
          </a:bodyPr>
          <a:lstStyle/>
          <a:p>
            <a:r>
              <a:rPr lang="en-US" dirty="0" smtClean="0"/>
              <a:t>The </a:t>
            </a:r>
            <a:r>
              <a:rPr lang="en-US" u="sng" dirty="0" smtClean="0"/>
              <a:t>Caves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pic>
        <p:nvPicPr>
          <p:cNvPr id="5124" name="Picture 4"/>
          <p:cNvPicPr>
            <a:picLocks noChangeAspect="1" noChangeArrowheads="1"/>
          </p:cNvPicPr>
          <p:nvPr/>
        </p:nvPicPr>
        <p:blipFill>
          <a:blip r:embed="rId3" cstate="print"/>
          <a:srcRect/>
          <a:stretch>
            <a:fillRect/>
          </a:stretch>
        </p:blipFill>
        <p:spPr bwMode="auto">
          <a:xfrm>
            <a:off x="381000" y="2514600"/>
            <a:ext cx="2857500" cy="2514600"/>
          </a:xfrm>
          <a:prstGeom prst="rect">
            <a:avLst/>
          </a:prstGeom>
          <a:noFill/>
          <a:ln w="9525">
            <a:noFill/>
            <a:miter lim="800000"/>
            <a:headEnd/>
            <a:tailEnd/>
          </a:ln>
        </p:spPr>
      </p:pic>
      <p:sp>
        <p:nvSpPr>
          <p:cNvPr id="10" name="TextBox 9"/>
          <p:cNvSpPr txBox="1"/>
          <p:nvPr/>
        </p:nvSpPr>
        <p:spPr>
          <a:xfrm>
            <a:off x="3505200" y="2402681"/>
            <a:ext cx="5105400" cy="4247317"/>
          </a:xfrm>
          <a:prstGeom prst="rect">
            <a:avLst/>
          </a:prstGeom>
          <a:noFill/>
        </p:spPr>
        <p:txBody>
          <a:bodyPr wrap="square" rtlCol="0">
            <a:spAutoFit/>
          </a:bodyPr>
          <a:lstStyle/>
          <a:p>
            <a:r>
              <a:rPr lang="en-US" b="1" dirty="0" smtClean="0"/>
              <a:t>Talking about the student samples before writing: </a:t>
            </a:r>
            <a:r>
              <a:rPr lang="en-US" dirty="0" smtClean="0"/>
              <a:t> I like to share the mentor text’s two-page introduction and not immediately tell students about Kramer’s technique of starting his description with what </a:t>
            </a:r>
            <a:r>
              <a:rPr lang="en-US" i="1" dirty="0" smtClean="0"/>
              <a:t>isn’t</a:t>
            </a:r>
            <a:r>
              <a:rPr lang="en-US" dirty="0" smtClean="0"/>
              <a:t> there.  It’s used so seamlessly that rarely do I have a pupil be able to put into words what he’s done. </a:t>
            </a:r>
          </a:p>
          <a:p>
            <a:endParaRPr lang="en-US" dirty="0" smtClean="0"/>
          </a:p>
          <a:p>
            <a:r>
              <a:rPr lang="en-US" dirty="0" smtClean="0"/>
              <a:t>When I share student samples with this lesson, I ask students to look for similarities and differences in the mentor text and the student samples.</a:t>
            </a:r>
          </a:p>
          <a:p>
            <a:endParaRPr lang="en-US" dirty="0" smtClean="0"/>
          </a:p>
          <a:p>
            <a:r>
              <a:rPr lang="en-US" dirty="0" smtClean="0"/>
              <a:t>After some great discussion, the students usually start seeing the technique with minimal prodding, but it usually takes two or three student samples to help them make the discovery.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blinds(horizontal)">
                                      <p:cBhvr>
                                        <p:cTn id="1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8600" y="5257800"/>
            <a:ext cx="8686800" cy="1323439"/>
          </a:xfrm>
          <a:prstGeom prst="rect">
            <a:avLst/>
          </a:prstGeom>
          <a:noFill/>
        </p:spPr>
        <p:txBody>
          <a:bodyPr wrap="square" rtlCol="0">
            <a:spAutoFit/>
          </a:bodyPr>
          <a:lstStyle/>
          <a:p>
            <a:r>
              <a:rPr lang="en-US" sz="1600" dirty="0" smtClean="0"/>
              <a:t>Click </a:t>
            </a:r>
            <a:r>
              <a:rPr lang="en-US" sz="1600" dirty="0" smtClean="0">
                <a:hlinkClick r:id="rId3"/>
              </a:rPr>
              <a:t>here </a:t>
            </a:r>
            <a:r>
              <a:rPr lang="en-US" sz="1600" dirty="0" smtClean="0"/>
              <a:t>to see different examples from different grade levels online.</a:t>
            </a:r>
          </a:p>
          <a:p>
            <a:endParaRPr lang="en-US" sz="1600" dirty="0" smtClean="0"/>
          </a:p>
          <a:p>
            <a:r>
              <a:rPr lang="en-US" sz="1600" dirty="0" smtClean="0"/>
              <a:t>I don’t know if this is an original story idea Danny has started,  or if it’s based on a movie or book, but this is a pretty sophisticated launch of a story for a student with language issues.  “Not even a pinch” was not in Danny’s rough draft at all, and adding it truly brought what I call a “sparkle” to the writing.</a:t>
            </a:r>
          </a:p>
        </p:txBody>
      </p:sp>
      <p:pic>
        <p:nvPicPr>
          <p:cNvPr id="11" name="Picture 2"/>
          <p:cNvPicPr>
            <a:picLocks noChangeAspect="1" noChangeArrowheads="1"/>
          </p:cNvPicPr>
          <p:nvPr/>
        </p:nvPicPr>
        <p:blipFill>
          <a:blip r:embed="rId4" cstate="print"/>
          <a:srcRect/>
          <a:stretch>
            <a:fillRect/>
          </a:stretch>
        </p:blipFill>
        <p:spPr bwMode="auto">
          <a:xfrm>
            <a:off x="304800" y="2466975"/>
            <a:ext cx="8458200" cy="2486025"/>
          </a:xfrm>
          <a:prstGeom prst="rect">
            <a:avLst/>
          </a:prstGeom>
          <a:noFill/>
          <a:ln w="9525">
            <a:noFill/>
            <a:miter lim="800000"/>
            <a:headEnd/>
            <a:tailEnd/>
          </a:ln>
        </p:spPr>
      </p:pic>
      <p:sp>
        <p:nvSpPr>
          <p:cNvPr id="10" name="TextBox 9"/>
          <p:cNvSpPr txBox="1"/>
          <p:nvPr/>
        </p:nvSpPr>
        <p:spPr>
          <a:xfrm>
            <a:off x="3429000" y="1905000"/>
            <a:ext cx="2514600" cy="307777"/>
          </a:xfrm>
          <a:prstGeom prst="rect">
            <a:avLst/>
          </a:prstGeom>
          <a:noFill/>
        </p:spPr>
        <p:txBody>
          <a:bodyPr wrap="square" rtlCol="0">
            <a:spAutoFit/>
          </a:bodyPr>
          <a:lstStyle/>
          <a:p>
            <a:r>
              <a:rPr lang="en-US" sz="1400" b="1" dirty="0" smtClean="0"/>
              <a:t>(page 46 of packet)</a:t>
            </a:r>
            <a:endParaRPr lang="en-US" sz="1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981200" y="1981200"/>
            <a:ext cx="4572000" cy="307777"/>
          </a:xfrm>
          <a:prstGeom prst="rect">
            <a:avLst/>
          </a:prstGeom>
          <a:noFill/>
        </p:spPr>
        <p:txBody>
          <a:bodyPr wrap="square" rtlCol="0">
            <a:spAutoFit/>
          </a:bodyPr>
          <a:lstStyle/>
          <a:p>
            <a:r>
              <a:rPr lang="en-US" sz="1400" dirty="0" smtClean="0"/>
              <a:t>(This sample is only available online!)</a:t>
            </a:r>
            <a:endParaRPr lang="en-US" sz="1400" dirty="0"/>
          </a:p>
        </p:txBody>
      </p:sp>
      <p:sp>
        <p:nvSpPr>
          <p:cNvPr id="9" name="TextBox 8"/>
          <p:cNvSpPr txBox="1"/>
          <p:nvPr/>
        </p:nvSpPr>
        <p:spPr>
          <a:xfrm>
            <a:off x="228600" y="5638800"/>
            <a:ext cx="8686800" cy="1077218"/>
          </a:xfrm>
          <a:prstGeom prst="rect">
            <a:avLst/>
          </a:prstGeom>
          <a:noFill/>
        </p:spPr>
        <p:txBody>
          <a:bodyPr wrap="square" rtlCol="0">
            <a:spAutoFit/>
          </a:bodyPr>
          <a:lstStyle/>
          <a:p>
            <a:r>
              <a:rPr lang="en-US" sz="1600" dirty="0" smtClean="0"/>
              <a:t>Click </a:t>
            </a:r>
            <a:r>
              <a:rPr lang="en-US" sz="1600" dirty="0" smtClean="0">
                <a:hlinkClick r:id="rId3"/>
              </a:rPr>
              <a:t>here </a:t>
            </a:r>
            <a:r>
              <a:rPr lang="en-US" sz="1600" dirty="0" smtClean="0"/>
              <a:t>to see different examples from different grade levels online.</a:t>
            </a:r>
          </a:p>
          <a:p>
            <a:endParaRPr lang="en-US" sz="1600" dirty="0" smtClean="0"/>
          </a:p>
          <a:p>
            <a:r>
              <a:rPr lang="en-US" sz="1600" dirty="0" err="1" smtClean="0"/>
              <a:t>Konor’s</a:t>
            </a:r>
            <a:r>
              <a:rPr lang="en-US" sz="1600" dirty="0" smtClean="0"/>
              <a:t> teacher gave her students the </a:t>
            </a:r>
            <a:r>
              <a:rPr lang="en-US" sz="1600" b="1" dirty="0" smtClean="0"/>
              <a:t>choice</a:t>
            </a:r>
            <a:r>
              <a:rPr lang="en-US" sz="1600" dirty="0" smtClean="0"/>
              <a:t> of writing prose or poetry about the rainforest they were studying; </a:t>
            </a:r>
            <a:r>
              <a:rPr lang="en-US" sz="1600" dirty="0" err="1" smtClean="0"/>
              <a:t>Konor’s</a:t>
            </a:r>
            <a:r>
              <a:rPr lang="en-US" sz="1600" dirty="0" smtClean="0"/>
              <a:t> use of the technique in his poem certainly adds voice to the poem.</a:t>
            </a:r>
          </a:p>
        </p:txBody>
      </p:sp>
      <p:pic>
        <p:nvPicPr>
          <p:cNvPr id="27650" name="Picture 2"/>
          <p:cNvPicPr>
            <a:picLocks noChangeAspect="1" noChangeArrowheads="1"/>
          </p:cNvPicPr>
          <p:nvPr/>
        </p:nvPicPr>
        <p:blipFill>
          <a:blip r:embed="rId4" cstate="print"/>
          <a:srcRect/>
          <a:stretch>
            <a:fillRect/>
          </a:stretch>
        </p:blipFill>
        <p:spPr bwMode="auto">
          <a:xfrm>
            <a:off x="1062038" y="2286000"/>
            <a:ext cx="7019925"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8600" y="5638800"/>
            <a:ext cx="8686800" cy="1077218"/>
          </a:xfrm>
          <a:prstGeom prst="rect">
            <a:avLst/>
          </a:prstGeom>
          <a:noFill/>
        </p:spPr>
        <p:txBody>
          <a:bodyPr wrap="square" rtlCol="0">
            <a:spAutoFit/>
          </a:bodyPr>
          <a:lstStyle/>
          <a:p>
            <a:r>
              <a:rPr lang="en-US" sz="1600" dirty="0" smtClean="0"/>
              <a:t>Click </a:t>
            </a:r>
            <a:r>
              <a:rPr lang="en-US" sz="1600" dirty="0" smtClean="0">
                <a:hlinkClick r:id="rId3"/>
              </a:rPr>
              <a:t>here </a:t>
            </a:r>
            <a:r>
              <a:rPr lang="en-US" sz="1600" dirty="0" smtClean="0"/>
              <a:t>to see different examples from different grade levels online.</a:t>
            </a:r>
          </a:p>
          <a:p>
            <a:endParaRPr lang="en-US" sz="1600" dirty="0" smtClean="0"/>
          </a:p>
          <a:p>
            <a:r>
              <a:rPr lang="en-US" sz="1600" dirty="0" smtClean="0"/>
              <a:t>Justin was a student who already had pretty strong voice, but his use of the technique gave him a new tool to try.  He was especially proud of his subtle tribute to the mentor text’s title in his final sentence.</a:t>
            </a:r>
          </a:p>
        </p:txBody>
      </p:sp>
      <p:pic>
        <p:nvPicPr>
          <p:cNvPr id="28676" name="Picture 4"/>
          <p:cNvPicPr>
            <a:picLocks noChangeAspect="1" noChangeArrowheads="1"/>
          </p:cNvPicPr>
          <p:nvPr/>
        </p:nvPicPr>
        <p:blipFill>
          <a:blip r:embed="rId4" cstate="print"/>
          <a:srcRect/>
          <a:stretch>
            <a:fillRect/>
          </a:stretch>
        </p:blipFill>
        <p:spPr bwMode="auto">
          <a:xfrm>
            <a:off x="304800" y="2286000"/>
            <a:ext cx="8420100" cy="3333750"/>
          </a:xfrm>
          <a:prstGeom prst="rect">
            <a:avLst/>
          </a:prstGeom>
          <a:noFill/>
          <a:ln w="9525">
            <a:noFill/>
            <a:miter lim="800000"/>
            <a:headEnd/>
            <a:tailEnd/>
          </a:ln>
        </p:spPr>
      </p:pic>
      <p:sp>
        <p:nvSpPr>
          <p:cNvPr id="10" name="TextBox 9"/>
          <p:cNvSpPr txBox="1"/>
          <p:nvPr/>
        </p:nvSpPr>
        <p:spPr>
          <a:xfrm>
            <a:off x="3429000" y="1905000"/>
            <a:ext cx="2514600" cy="307777"/>
          </a:xfrm>
          <a:prstGeom prst="rect">
            <a:avLst/>
          </a:prstGeom>
          <a:noFill/>
        </p:spPr>
        <p:txBody>
          <a:bodyPr wrap="square" rtlCol="0">
            <a:spAutoFit/>
          </a:bodyPr>
          <a:lstStyle/>
          <a:p>
            <a:r>
              <a:rPr lang="en-US" sz="1400" b="1" dirty="0" smtClean="0"/>
              <a:t>(page 46 of packet)</a:t>
            </a:r>
            <a:endParaRPr lang="en-US" sz="1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8600" y="5257800"/>
            <a:ext cx="8686800" cy="1323439"/>
          </a:xfrm>
          <a:prstGeom prst="rect">
            <a:avLst/>
          </a:prstGeom>
          <a:noFill/>
        </p:spPr>
        <p:txBody>
          <a:bodyPr wrap="square" rtlCol="0">
            <a:spAutoFit/>
          </a:bodyPr>
          <a:lstStyle/>
          <a:p>
            <a:r>
              <a:rPr lang="en-US" sz="1600" dirty="0" smtClean="0"/>
              <a:t>Click </a:t>
            </a:r>
            <a:r>
              <a:rPr lang="en-US" sz="1600" dirty="0" smtClean="0">
                <a:hlinkClick r:id="rId3"/>
              </a:rPr>
              <a:t>here </a:t>
            </a:r>
            <a:r>
              <a:rPr lang="en-US" sz="1600" dirty="0" smtClean="0"/>
              <a:t>to see different examples from different grade levels online.</a:t>
            </a:r>
          </a:p>
          <a:p>
            <a:endParaRPr lang="en-US" sz="1600" dirty="0" smtClean="0"/>
          </a:p>
          <a:p>
            <a:r>
              <a:rPr lang="en-US" sz="1600" dirty="0" smtClean="0"/>
              <a:t>Brandon’s sample remains one of the best I’ve ever received.  I particularly like how short it is compared to my fifth grade sample, but with language use it’s developmentally more sophisticated.  I use this sample to prove to my students that making writing longer doesn’t assure it’s making it better.</a:t>
            </a:r>
          </a:p>
        </p:txBody>
      </p:sp>
      <p:pic>
        <p:nvPicPr>
          <p:cNvPr id="29698" name="Picture 2"/>
          <p:cNvPicPr>
            <a:picLocks noChangeAspect="1" noChangeArrowheads="1"/>
          </p:cNvPicPr>
          <p:nvPr/>
        </p:nvPicPr>
        <p:blipFill>
          <a:blip r:embed="rId4" cstate="print"/>
          <a:srcRect/>
          <a:stretch>
            <a:fillRect/>
          </a:stretch>
        </p:blipFill>
        <p:spPr bwMode="auto">
          <a:xfrm>
            <a:off x="352425" y="2286000"/>
            <a:ext cx="8439150" cy="2819400"/>
          </a:xfrm>
          <a:prstGeom prst="rect">
            <a:avLst/>
          </a:prstGeom>
          <a:noFill/>
          <a:ln w="9525">
            <a:noFill/>
            <a:miter lim="800000"/>
            <a:headEnd/>
            <a:tailEnd/>
          </a:ln>
        </p:spPr>
      </p:pic>
      <p:sp>
        <p:nvSpPr>
          <p:cNvPr id="10" name="TextBox 9"/>
          <p:cNvSpPr txBox="1"/>
          <p:nvPr/>
        </p:nvSpPr>
        <p:spPr>
          <a:xfrm>
            <a:off x="3429000" y="1905000"/>
            <a:ext cx="2514600" cy="307777"/>
          </a:xfrm>
          <a:prstGeom prst="rect">
            <a:avLst/>
          </a:prstGeom>
          <a:noFill/>
        </p:spPr>
        <p:txBody>
          <a:bodyPr wrap="square" rtlCol="0">
            <a:spAutoFit/>
          </a:bodyPr>
          <a:lstStyle/>
          <a:p>
            <a:r>
              <a:rPr lang="en-US" sz="1400" b="1" dirty="0" smtClean="0"/>
              <a:t>(page 47 of packet)</a:t>
            </a:r>
            <a:endParaRPr lang="en-US" sz="1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81000" y="2667000"/>
            <a:ext cx="8305800" cy="1754326"/>
          </a:xfrm>
          <a:prstGeom prst="rect">
            <a:avLst/>
          </a:prstGeom>
          <a:solidFill>
            <a:schemeClr val="accent1">
              <a:lumMod val="40000"/>
              <a:lumOff val="60000"/>
            </a:schemeClr>
          </a:solidFill>
          <a:ln>
            <a:solidFill>
              <a:schemeClr val="accent1">
                <a:shade val="50000"/>
              </a:schemeClr>
            </a:solidFill>
          </a:ln>
        </p:spPr>
        <p:txBody>
          <a:bodyPr wrap="square" rtlCol="0">
            <a:spAutoFit/>
          </a:bodyPr>
          <a:lstStyle/>
          <a:p>
            <a:r>
              <a:rPr lang="en-US" dirty="0" smtClean="0"/>
              <a:t>A skillful teacher who differentiates instruction will “Provide a balance between teacher-assigned and student-selected tasks. A balanced working structure is optimal in a differentiated classroom, but the balance will vary from class-to-class as well as lesson-to-lesson. Teachers should assure that students have choices in their learning.”</a:t>
            </a:r>
          </a:p>
          <a:p>
            <a:r>
              <a:rPr lang="en-US" dirty="0" smtClean="0"/>
              <a:t>                                                                         </a:t>
            </a:r>
            <a:br>
              <a:rPr lang="en-US" dirty="0" smtClean="0"/>
            </a:br>
            <a:r>
              <a:rPr lang="en-US" dirty="0" smtClean="0"/>
              <a:t>                                                                                                               --Tracey Hall, Ph.D.</a:t>
            </a:r>
            <a:endParaRPr lang="en-US" dirty="0"/>
          </a:p>
        </p:txBody>
      </p:sp>
      <p:sp>
        <p:nvSpPr>
          <p:cNvPr id="9" name="TextBox 8"/>
          <p:cNvSpPr txBox="1"/>
          <p:nvPr/>
        </p:nvSpPr>
        <p:spPr>
          <a:xfrm>
            <a:off x="381000" y="2057400"/>
            <a:ext cx="5486400" cy="400110"/>
          </a:xfrm>
          <a:prstGeom prst="rect">
            <a:avLst/>
          </a:prstGeom>
          <a:noFill/>
        </p:spPr>
        <p:txBody>
          <a:bodyPr wrap="square" rtlCol="0">
            <a:spAutoFit/>
          </a:bodyPr>
          <a:lstStyle/>
          <a:p>
            <a:pPr algn="ctr"/>
            <a:r>
              <a:rPr lang="en-US" sz="2000" b="1" dirty="0" smtClean="0"/>
              <a:t>Choice is a Powerful Classroom Motivator</a:t>
            </a:r>
            <a:endParaRPr lang="en-US" sz="2000" b="1" dirty="0"/>
          </a:p>
        </p:txBody>
      </p:sp>
      <p:sp>
        <p:nvSpPr>
          <p:cNvPr id="10" name="Left-Right Arrow 9"/>
          <p:cNvSpPr/>
          <p:nvPr/>
        </p:nvSpPr>
        <p:spPr>
          <a:xfrm>
            <a:off x="762000" y="4724400"/>
            <a:ext cx="7620000" cy="1246632"/>
          </a:xfrm>
          <a:prstGeom prst="lef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676400" y="5181600"/>
            <a:ext cx="5715000" cy="381000"/>
          </a:xfrm>
          <a:prstGeom prst="rect">
            <a:avLst/>
          </a:prstGeom>
          <a:noFill/>
        </p:spPr>
        <p:txBody>
          <a:bodyPr wrap="square" rtlCol="0">
            <a:spAutoFit/>
          </a:bodyPr>
          <a:lstStyle/>
          <a:p>
            <a:pPr algn="ctr"/>
            <a:r>
              <a:rPr lang="en-US" b="1" dirty="0" smtClean="0"/>
              <a:t>student choice continuum</a:t>
            </a:r>
            <a:endParaRPr lang="en-US" b="1" dirty="0"/>
          </a:p>
        </p:txBody>
      </p:sp>
      <p:sp>
        <p:nvSpPr>
          <p:cNvPr id="12" name="TextBox 11"/>
          <p:cNvSpPr txBox="1"/>
          <p:nvPr/>
        </p:nvSpPr>
        <p:spPr>
          <a:xfrm>
            <a:off x="304800" y="6019800"/>
            <a:ext cx="3581400" cy="646331"/>
          </a:xfrm>
          <a:prstGeom prst="rect">
            <a:avLst/>
          </a:prstGeom>
          <a:noFill/>
        </p:spPr>
        <p:txBody>
          <a:bodyPr wrap="square" rtlCol="0">
            <a:spAutoFit/>
          </a:bodyPr>
          <a:lstStyle/>
          <a:p>
            <a:r>
              <a:rPr lang="en-US" dirty="0" smtClean="0"/>
              <a:t>student choice </a:t>
            </a:r>
            <a:br>
              <a:rPr lang="en-US" dirty="0" smtClean="0"/>
            </a:br>
            <a:r>
              <a:rPr lang="en-US" dirty="0" smtClean="0"/>
              <a:t>without parameters</a:t>
            </a:r>
            <a:endParaRPr lang="en-US" dirty="0"/>
          </a:p>
        </p:txBody>
      </p:sp>
      <p:sp>
        <p:nvSpPr>
          <p:cNvPr id="13" name="TextBox 12"/>
          <p:cNvSpPr txBox="1"/>
          <p:nvPr/>
        </p:nvSpPr>
        <p:spPr>
          <a:xfrm>
            <a:off x="5257800" y="6019800"/>
            <a:ext cx="3581400" cy="646331"/>
          </a:xfrm>
          <a:prstGeom prst="rect">
            <a:avLst/>
          </a:prstGeom>
          <a:noFill/>
        </p:spPr>
        <p:txBody>
          <a:bodyPr wrap="square" rtlCol="0">
            <a:spAutoFit/>
          </a:bodyPr>
          <a:lstStyle/>
          <a:p>
            <a:pPr algn="r"/>
            <a:r>
              <a:rPr lang="en-US" dirty="0" smtClean="0"/>
              <a:t>student choice within </a:t>
            </a:r>
            <a:br>
              <a:rPr lang="en-US" dirty="0" smtClean="0"/>
            </a:br>
            <a:r>
              <a:rPr lang="en-US" dirty="0" smtClean="0"/>
              <a:t>teacher-made parameters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24" name="Picture 4"/>
          <p:cNvPicPr>
            <a:picLocks noChangeAspect="1" noChangeArrowheads="1"/>
          </p:cNvPicPr>
          <p:nvPr/>
        </p:nvPicPr>
        <p:blipFill>
          <a:blip r:embed="rId3" cstate="print"/>
          <a:srcRect/>
          <a:stretch>
            <a:fillRect/>
          </a:stretch>
        </p:blipFill>
        <p:spPr bwMode="auto">
          <a:xfrm>
            <a:off x="457200" y="2743200"/>
            <a:ext cx="3133725" cy="3810000"/>
          </a:xfrm>
          <a:prstGeom prst="rect">
            <a:avLst/>
          </a:prstGeom>
          <a:noFill/>
          <a:ln w="9525">
            <a:noFill/>
            <a:miter lim="800000"/>
            <a:headEnd/>
            <a:tailEnd/>
          </a:ln>
        </p:spPr>
      </p:pic>
      <p:pic>
        <p:nvPicPr>
          <p:cNvPr id="30725" name="Picture 5"/>
          <p:cNvPicPr>
            <a:picLocks noChangeAspect="1" noChangeArrowheads="1"/>
          </p:cNvPicPr>
          <p:nvPr/>
        </p:nvPicPr>
        <p:blipFill>
          <a:blip r:embed="rId4" cstate="print"/>
          <a:srcRect/>
          <a:stretch>
            <a:fillRect/>
          </a:stretch>
        </p:blipFill>
        <p:spPr bwMode="auto">
          <a:xfrm>
            <a:off x="5553075" y="2743200"/>
            <a:ext cx="3286125" cy="3810000"/>
          </a:xfrm>
          <a:prstGeom prst="rect">
            <a:avLst/>
          </a:prstGeom>
          <a:noFill/>
          <a:ln w="9525">
            <a:noFill/>
            <a:miter lim="800000"/>
            <a:headEnd/>
            <a:tailEnd/>
          </a:ln>
        </p:spPr>
      </p:pic>
      <p:sp>
        <p:nvSpPr>
          <p:cNvPr id="13" name="TextBox 12"/>
          <p:cNvSpPr txBox="1"/>
          <p:nvPr/>
        </p:nvSpPr>
        <p:spPr>
          <a:xfrm>
            <a:off x="3581400" y="2819400"/>
            <a:ext cx="1905000" cy="646331"/>
          </a:xfrm>
          <a:prstGeom prst="rect">
            <a:avLst/>
          </a:prstGeom>
          <a:noFill/>
        </p:spPr>
        <p:txBody>
          <a:bodyPr wrap="square" rtlCol="0">
            <a:spAutoFit/>
          </a:bodyPr>
          <a:lstStyle/>
          <a:p>
            <a:r>
              <a:rPr lang="en-US" dirty="0" smtClean="0"/>
              <a:t>Brainstorming</a:t>
            </a:r>
          </a:p>
          <a:p>
            <a:r>
              <a:rPr lang="en-US" dirty="0" smtClean="0"/>
              <a:t>Graphic Organizer</a:t>
            </a:r>
            <a:endParaRPr lang="en-US" dirty="0"/>
          </a:p>
        </p:txBody>
      </p:sp>
      <p:sp>
        <p:nvSpPr>
          <p:cNvPr id="14" name="TextBox 13"/>
          <p:cNvSpPr txBox="1"/>
          <p:nvPr/>
        </p:nvSpPr>
        <p:spPr>
          <a:xfrm>
            <a:off x="3657600" y="5486400"/>
            <a:ext cx="1905000" cy="923330"/>
          </a:xfrm>
          <a:prstGeom prst="rect">
            <a:avLst/>
          </a:prstGeom>
          <a:noFill/>
        </p:spPr>
        <p:txBody>
          <a:bodyPr wrap="square" rtlCol="0">
            <a:spAutoFit/>
          </a:bodyPr>
          <a:lstStyle/>
          <a:p>
            <a:r>
              <a:rPr lang="en-US" dirty="0" smtClean="0"/>
              <a:t>Graphic Organizer to help begin to shape the writing</a:t>
            </a:r>
            <a:endParaRPr lang="en-US" dirty="0"/>
          </a:p>
        </p:txBody>
      </p:sp>
      <p:cxnSp>
        <p:nvCxnSpPr>
          <p:cNvPr id="16" name="Straight Arrow Connector 15"/>
          <p:cNvCxnSpPr/>
          <p:nvPr/>
        </p:nvCxnSpPr>
        <p:spPr>
          <a:xfrm rot="10800000" flipV="1">
            <a:off x="3276600" y="3429000"/>
            <a:ext cx="914400"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5181600"/>
            <a:ext cx="9144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733800" y="3886200"/>
            <a:ext cx="1676400" cy="923330"/>
          </a:xfrm>
          <a:prstGeom prst="rect">
            <a:avLst/>
          </a:prstGeom>
          <a:noFill/>
        </p:spPr>
        <p:txBody>
          <a:bodyPr wrap="square" rtlCol="0">
            <a:spAutoFit/>
          </a:bodyPr>
          <a:lstStyle/>
          <a:p>
            <a:pPr algn="ctr"/>
            <a:r>
              <a:rPr lang="en-US" b="1" dirty="0" smtClean="0"/>
              <a:t>Two-part</a:t>
            </a:r>
          </a:p>
          <a:p>
            <a:pPr algn="ctr"/>
            <a:r>
              <a:rPr lang="en-US" b="1" dirty="0" smtClean="0"/>
              <a:t>Advanced Organizer</a:t>
            </a:r>
            <a:endParaRPr lang="en-US" b="1" dirty="0"/>
          </a:p>
        </p:txBody>
      </p:sp>
      <p:sp>
        <p:nvSpPr>
          <p:cNvPr id="15" name="TextBox 14"/>
          <p:cNvSpPr txBox="1"/>
          <p:nvPr/>
        </p:nvSpPr>
        <p:spPr>
          <a:xfrm>
            <a:off x="3429000" y="1905000"/>
            <a:ext cx="2514600" cy="307777"/>
          </a:xfrm>
          <a:prstGeom prst="rect">
            <a:avLst/>
          </a:prstGeom>
          <a:noFill/>
        </p:spPr>
        <p:txBody>
          <a:bodyPr wrap="square" rtlCol="0">
            <a:spAutoFit/>
          </a:bodyPr>
          <a:lstStyle/>
          <a:p>
            <a:r>
              <a:rPr lang="en-US" sz="1400" b="1" dirty="0" smtClean="0"/>
              <a:t>(page 48-49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heckerboard(across)">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checkerboard(across)">
                                      <p:cBhvr>
                                        <p:cTn id="15" dur="500"/>
                                        <p:tgtEl>
                                          <p:spTgt spid="17"/>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checkerboard(across)">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581400" y="2819400"/>
            <a:ext cx="1905000" cy="646331"/>
          </a:xfrm>
          <a:prstGeom prst="rect">
            <a:avLst/>
          </a:prstGeom>
          <a:noFill/>
        </p:spPr>
        <p:txBody>
          <a:bodyPr wrap="square" rtlCol="0">
            <a:spAutoFit/>
          </a:bodyPr>
          <a:lstStyle/>
          <a:p>
            <a:r>
              <a:rPr lang="en-US" dirty="0" smtClean="0"/>
              <a:t>Brainstorming</a:t>
            </a:r>
          </a:p>
          <a:p>
            <a:r>
              <a:rPr lang="en-US" dirty="0" smtClean="0"/>
              <a:t>Graphic Organizer</a:t>
            </a:r>
            <a:endParaRPr lang="en-US" dirty="0"/>
          </a:p>
        </p:txBody>
      </p:sp>
      <p:sp>
        <p:nvSpPr>
          <p:cNvPr id="14" name="TextBox 13"/>
          <p:cNvSpPr txBox="1"/>
          <p:nvPr/>
        </p:nvSpPr>
        <p:spPr>
          <a:xfrm>
            <a:off x="3657600" y="5486400"/>
            <a:ext cx="1905000" cy="923330"/>
          </a:xfrm>
          <a:prstGeom prst="rect">
            <a:avLst/>
          </a:prstGeom>
          <a:noFill/>
        </p:spPr>
        <p:txBody>
          <a:bodyPr wrap="square" rtlCol="0">
            <a:spAutoFit/>
          </a:bodyPr>
          <a:lstStyle/>
          <a:p>
            <a:r>
              <a:rPr lang="en-US" dirty="0" smtClean="0"/>
              <a:t>Graphic Organizer to help begin to shape the writing</a:t>
            </a:r>
            <a:endParaRPr lang="en-US" dirty="0"/>
          </a:p>
        </p:txBody>
      </p:sp>
      <p:sp>
        <p:nvSpPr>
          <p:cNvPr id="19" name="TextBox 18"/>
          <p:cNvSpPr txBox="1"/>
          <p:nvPr/>
        </p:nvSpPr>
        <p:spPr>
          <a:xfrm>
            <a:off x="3733800" y="3886200"/>
            <a:ext cx="1676400" cy="923330"/>
          </a:xfrm>
          <a:prstGeom prst="rect">
            <a:avLst/>
          </a:prstGeom>
          <a:noFill/>
        </p:spPr>
        <p:txBody>
          <a:bodyPr wrap="square" rtlCol="0">
            <a:spAutoFit/>
          </a:bodyPr>
          <a:lstStyle/>
          <a:p>
            <a:pPr algn="ctr"/>
            <a:r>
              <a:rPr lang="en-US" b="1" dirty="0" smtClean="0"/>
              <a:t>Two-part</a:t>
            </a:r>
          </a:p>
          <a:p>
            <a:pPr algn="ctr"/>
            <a:r>
              <a:rPr lang="en-US" b="1" dirty="0" smtClean="0"/>
              <a:t>Advanced Organizer</a:t>
            </a:r>
            <a:endParaRPr lang="en-US" b="1" dirty="0"/>
          </a:p>
        </p:txBody>
      </p:sp>
      <p:pic>
        <p:nvPicPr>
          <p:cNvPr id="31746" name="Picture 2"/>
          <p:cNvPicPr>
            <a:picLocks noChangeAspect="1" noChangeArrowheads="1"/>
          </p:cNvPicPr>
          <p:nvPr/>
        </p:nvPicPr>
        <p:blipFill>
          <a:blip r:embed="rId3" cstate="print"/>
          <a:srcRect/>
          <a:stretch>
            <a:fillRect/>
          </a:stretch>
        </p:blipFill>
        <p:spPr bwMode="auto">
          <a:xfrm>
            <a:off x="381000" y="2743200"/>
            <a:ext cx="3171825" cy="3810000"/>
          </a:xfrm>
          <a:prstGeom prst="rect">
            <a:avLst/>
          </a:prstGeom>
          <a:noFill/>
          <a:ln w="9525">
            <a:noFill/>
            <a:miter lim="800000"/>
            <a:headEnd/>
            <a:tailEnd/>
          </a:ln>
        </p:spPr>
      </p:pic>
      <p:cxnSp>
        <p:nvCxnSpPr>
          <p:cNvPr id="16" name="Straight Arrow Connector 15"/>
          <p:cNvCxnSpPr/>
          <p:nvPr/>
        </p:nvCxnSpPr>
        <p:spPr>
          <a:xfrm rot="10800000" flipV="1">
            <a:off x="3276600" y="3429000"/>
            <a:ext cx="914400"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31747" name="Picture 3"/>
          <p:cNvPicPr>
            <a:picLocks noChangeAspect="1" noChangeArrowheads="1"/>
          </p:cNvPicPr>
          <p:nvPr/>
        </p:nvPicPr>
        <p:blipFill>
          <a:blip r:embed="rId4" cstate="print"/>
          <a:srcRect/>
          <a:stretch>
            <a:fillRect/>
          </a:stretch>
        </p:blipFill>
        <p:spPr bwMode="auto">
          <a:xfrm>
            <a:off x="5572125" y="2743200"/>
            <a:ext cx="3343275" cy="3810000"/>
          </a:xfrm>
          <a:prstGeom prst="rect">
            <a:avLst/>
          </a:prstGeom>
          <a:noFill/>
          <a:ln w="9525">
            <a:noFill/>
            <a:miter lim="800000"/>
            <a:headEnd/>
            <a:tailEnd/>
          </a:ln>
        </p:spPr>
      </p:pic>
      <p:cxnSp>
        <p:nvCxnSpPr>
          <p:cNvPr id="17" name="Straight Arrow Connector 16"/>
          <p:cNvCxnSpPr/>
          <p:nvPr/>
        </p:nvCxnSpPr>
        <p:spPr>
          <a:xfrm flipV="1">
            <a:off x="4800600" y="5181600"/>
            <a:ext cx="9144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7200" y="2286000"/>
            <a:ext cx="8458200" cy="381000"/>
          </a:xfrm>
          <a:prstGeom prst="rect">
            <a:avLst/>
          </a:prstGeom>
          <a:noFill/>
        </p:spPr>
        <p:txBody>
          <a:bodyPr wrap="square" rtlCol="0">
            <a:spAutoFit/>
          </a:bodyPr>
          <a:lstStyle/>
          <a:p>
            <a:r>
              <a:rPr lang="en-US" b="1" dirty="0" smtClean="0"/>
              <a:t>Because the task is pretty challenging, I provide a teacher model of the whole process.</a:t>
            </a:r>
            <a:endParaRPr lang="en-US" b="1" dirty="0"/>
          </a:p>
        </p:txBody>
      </p:sp>
      <p:sp>
        <p:nvSpPr>
          <p:cNvPr id="15" name="TextBox 14"/>
          <p:cNvSpPr txBox="1"/>
          <p:nvPr/>
        </p:nvSpPr>
        <p:spPr>
          <a:xfrm>
            <a:off x="3429000" y="1905000"/>
            <a:ext cx="2514600" cy="307777"/>
          </a:xfrm>
          <a:prstGeom prst="rect">
            <a:avLst/>
          </a:prstGeom>
          <a:noFill/>
        </p:spPr>
        <p:txBody>
          <a:bodyPr wrap="square" rtlCol="0">
            <a:spAutoFit/>
          </a:bodyPr>
          <a:lstStyle/>
          <a:p>
            <a:r>
              <a:rPr lang="en-US" sz="1400" b="1" dirty="0" smtClean="0"/>
              <a:t>(page 50-51 of packet)</a:t>
            </a:r>
            <a:endParaRPr lang="en-US" sz="1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7200" y="2286000"/>
            <a:ext cx="8458200" cy="381000"/>
          </a:xfrm>
          <a:prstGeom prst="rect">
            <a:avLst/>
          </a:prstGeom>
          <a:noFill/>
        </p:spPr>
        <p:txBody>
          <a:bodyPr wrap="square" rtlCol="0">
            <a:spAutoFit/>
          </a:bodyPr>
          <a:lstStyle/>
          <a:p>
            <a:pPr algn="ctr"/>
            <a:r>
              <a:rPr lang="en-US" b="1" dirty="0" smtClean="0"/>
              <a:t>The strength of the lesson, I believe, is its element of choice:</a:t>
            </a:r>
            <a:endParaRPr lang="en-US" b="1" dirty="0"/>
          </a:p>
        </p:txBody>
      </p:sp>
      <p:pic>
        <p:nvPicPr>
          <p:cNvPr id="32770" name="Picture 2"/>
          <p:cNvPicPr>
            <a:picLocks noChangeAspect="1" noChangeArrowheads="1"/>
          </p:cNvPicPr>
          <p:nvPr/>
        </p:nvPicPr>
        <p:blipFill>
          <a:blip r:embed="rId3" cstate="print"/>
          <a:srcRect/>
          <a:stretch>
            <a:fillRect/>
          </a:stretch>
        </p:blipFill>
        <p:spPr bwMode="auto">
          <a:xfrm>
            <a:off x="533400" y="2743200"/>
            <a:ext cx="2562225" cy="3810000"/>
          </a:xfrm>
          <a:prstGeom prst="rect">
            <a:avLst/>
          </a:prstGeom>
          <a:noFill/>
          <a:ln w="9525">
            <a:solidFill>
              <a:schemeClr val="tx1"/>
            </a:solidFill>
            <a:miter lim="800000"/>
            <a:headEnd/>
            <a:tailEnd/>
          </a:ln>
        </p:spPr>
      </p:pic>
      <p:pic>
        <p:nvPicPr>
          <p:cNvPr id="32771" name="Picture 3"/>
          <p:cNvPicPr>
            <a:picLocks noChangeAspect="1" noChangeArrowheads="1"/>
          </p:cNvPicPr>
          <p:nvPr/>
        </p:nvPicPr>
        <p:blipFill>
          <a:blip r:embed="rId4" cstate="print"/>
          <a:srcRect/>
          <a:stretch>
            <a:fillRect/>
          </a:stretch>
        </p:blipFill>
        <p:spPr bwMode="auto">
          <a:xfrm>
            <a:off x="3429000" y="2743200"/>
            <a:ext cx="5324475" cy="2924175"/>
          </a:xfrm>
          <a:prstGeom prst="rect">
            <a:avLst/>
          </a:prstGeom>
          <a:noFill/>
          <a:ln w="9525">
            <a:solidFill>
              <a:schemeClr val="tx1"/>
            </a:solidFill>
            <a:miter lim="800000"/>
            <a:headEnd/>
            <a:tailEnd/>
          </a:ln>
        </p:spPr>
      </p:pic>
      <p:cxnSp>
        <p:nvCxnSpPr>
          <p:cNvPr id="21" name="Straight Arrow Connector 20"/>
          <p:cNvCxnSpPr/>
          <p:nvPr/>
        </p:nvCxnSpPr>
        <p:spPr>
          <a:xfrm rot="10800000" flipV="1">
            <a:off x="2590800" y="3048000"/>
            <a:ext cx="838200" cy="152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505200" y="5791200"/>
            <a:ext cx="5181600" cy="646331"/>
          </a:xfrm>
          <a:prstGeom prst="rect">
            <a:avLst/>
          </a:prstGeom>
          <a:noFill/>
        </p:spPr>
        <p:txBody>
          <a:bodyPr wrap="square" rtlCol="0">
            <a:spAutoFit/>
          </a:bodyPr>
          <a:lstStyle/>
          <a:p>
            <a:r>
              <a:rPr lang="en-US" dirty="0" smtClean="0"/>
              <a:t>Students are allowed to choose a mood (emotion) they want their reader to feel.</a:t>
            </a:r>
            <a:endParaRPr lang="en-US" dirty="0"/>
          </a:p>
        </p:txBody>
      </p:sp>
      <p:sp>
        <p:nvSpPr>
          <p:cNvPr id="13" name="TextBox 12"/>
          <p:cNvSpPr txBox="1"/>
          <p:nvPr/>
        </p:nvSpPr>
        <p:spPr>
          <a:xfrm>
            <a:off x="3429000" y="1905000"/>
            <a:ext cx="2514600" cy="307777"/>
          </a:xfrm>
          <a:prstGeom prst="rect">
            <a:avLst/>
          </a:prstGeom>
          <a:noFill/>
        </p:spPr>
        <p:txBody>
          <a:bodyPr wrap="square" rtlCol="0">
            <a:spAutoFit/>
          </a:bodyPr>
          <a:lstStyle/>
          <a:p>
            <a:r>
              <a:rPr lang="en-US" sz="1400" b="1" dirty="0" smtClean="0"/>
              <a:t>(page 52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par>
                                <p:cTn id="8" presetID="5" presetClass="entr" presetSubtype="10" fill="hold" nodeType="withEffect">
                                  <p:stCondLst>
                                    <p:cond delay="0"/>
                                  </p:stCondLst>
                                  <p:childTnLst>
                                    <p:set>
                                      <p:cBhvr>
                                        <p:cTn id="9" dur="1" fill="hold">
                                          <p:stCondLst>
                                            <p:cond delay="0"/>
                                          </p:stCondLst>
                                        </p:cTn>
                                        <p:tgtEl>
                                          <p:spTgt spid="32771"/>
                                        </p:tgtEl>
                                        <p:attrNameLst>
                                          <p:attrName>style.visibility</p:attrName>
                                        </p:attrNameLst>
                                      </p:cBhvr>
                                      <p:to>
                                        <p:strVal val="visible"/>
                                      </p:to>
                                    </p:set>
                                    <p:animEffect transition="in" filter="checkerboard(across)">
                                      <p:cBhvr>
                                        <p:cTn id="10" dur="500"/>
                                        <p:tgtEl>
                                          <p:spTgt spid="32771"/>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checkerboard(across)">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7200" y="2286000"/>
            <a:ext cx="8458200" cy="381000"/>
          </a:xfrm>
          <a:prstGeom prst="rect">
            <a:avLst/>
          </a:prstGeom>
          <a:noFill/>
        </p:spPr>
        <p:txBody>
          <a:bodyPr wrap="square" rtlCol="0">
            <a:spAutoFit/>
          </a:bodyPr>
          <a:lstStyle/>
          <a:p>
            <a:pPr algn="ctr"/>
            <a:r>
              <a:rPr lang="en-US" b="1" dirty="0" smtClean="0"/>
              <a:t>The strength of the lesson, I believe, is its element of choice:</a:t>
            </a:r>
            <a:endParaRPr lang="en-US" b="1" dirty="0"/>
          </a:p>
        </p:txBody>
      </p:sp>
      <p:pic>
        <p:nvPicPr>
          <p:cNvPr id="33794" name="Picture 2"/>
          <p:cNvPicPr>
            <a:picLocks noChangeAspect="1" noChangeArrowheads="1"/>
          </p:cNvPicPr>
          <p:nvPr/>
        </p:nvPicPr>
        <p:blipFill>
          <a:blip r:embed="rId3" cstate="print"/>
          <a:srcRect/>
          <a:stretch>
            <a:fillRect/>
          </a:stretch>
        </p:blipFill>
        <p:spPr bwMode="auto">
          <a:xfrm>
            <a:off x="1828800" y="2971800"/>
            <a:ext cx="5676900" cy="2381250"/>
          </a:xfrm>
          <a:prstGeom prst="rect">
            <a:avLst/>
          </a:prstGeom>
          <a:noFill/>
          <a:ln w="9525">
            <a:solidFill>
              <a:schemeClr val="tx1"/>
            </a:solidFill>
            <a:miter lim="800000"/>
            <a:headEnd/>
            <a:tailEnd/>
          </a:ln>
        </p:spPr>
      </p:pic>
      <p:pic>
        <p:nvPicPr>
          <p:cNvPr id="33795" name="Picture 3"/>
          <p:cNvPicPr>
            <a:picLocks noChangeAspect="1" noChangeArrowheads="1"/>
          </p:cNvPicPr>
          <p:nvPr/>
        </p:nvPicPr>
        <p:blipFill>
          <a:blip r:embed="rId4" cstate="print"/>
          <a:srcRect/>
          <a:stretch>
            <a:fillRect/>
          </a:stretch>
        </p:blipFill>
        <p:spPr bwMode="auto">
          <a:xfrm>
            <a:off x="1905000" y="3886200"/>
            <a:ext cx="5286375" cy="1362075"/>
          </a:xfrm>
          <a:prstGeom prst="rect">
            <a:avLst/>
          </a:prstGeom>
          <a:noFill/>
          <a:ln w="9525">
            <a:noFill/>
            <a:miter lim="800000"/>
            <a:headEnd/>
            <a:tailEnd/>
          </a:ln>
        </p:spPr>
      </p:pic>
      <p:pic>
        <p:nvPicPr>
          <p:cNvPr id="33796" name="Picture 4"/>
          <p:cNvPicPr>
            <a:picLocks noChangeAspect="1" noChangeArrowheads="1"/>
          </p:cNvPicPr>
          <p:nvPr/>
        </p:nvPicPr>
        <p:blipFill>
          <a:blip r:embed="rId5" cstate="print"/>
          <a:srcRect/>
          <a:stretch>
            <a:fillRect/>
          </a:stretch>
        </p:blipFill>
        <p:spPr bwMode="auto">
          <a:xfrm>
            <a:off x="1981200" y="3886200"/>
            <a:ext cx="5181600" cy="1304925"/>
          </a:xfrm>
          <a:prstGeom prst="rect">
            <a:avLst/>
          </a:prstGeom>
          <a:noFill/>
          <a:ln w="9525">
            <a:noFill/>
            <a:miter lim="800000"/>
            <a:headEnd/>
            <a:tailEnd/>
          </a:ln>
        </p:spPr>
      </p:pic>
      <p:pic>
        <p:nvPicPr>
          <p:cNvPr id="33797" name="Picture 5"/>
          <p:cNvPicPr>
            <a:picLocks noChangeAspect="1" noChangeArrowheads="1"/>
          </p:cNvPicPr>
          <p:nvPr/>
        </p:nvPicPr>
        <p:blipFill>
          <a:blip r:embed="rId6" cstate="print"/>
          <a:srcRect/>
          <a:stretch>
            <a:fillRect/>
          </a:stretch>
        </p:blipFill>
        <p:spPr bwMode="auto">
          <a:xfrm>
            <a:off x="1981200" y="3886200"/>
            <a:ext cx="5191125" cy="1295400"/>
          </a:xfrm>
          <a:prstGeom prst="rect">
            <a:avLst/>
          </a:prstGeom>
          <a:noFill/>
          <a:ln w="9525">
            <a:noFill/>
            <a:miter lim="800000"/>
            <a:headEnd/>
            <a:tailEnd/>
          </a:ln>
        </p:spPr>
      </p:pic>
      <p:pic>
        <p:nvPicPr>
          <p:cNvPr id="33798" name="Picture 6"/>
          <p:cNvPicPr>
            <a:picLocks noChangeAspect="1" noChangeArrowheads="1"/>
          </p:cNvPicPr>
          <p:nvPr/>
        </p:nvPicPr>
        <p:blipFill>
          <a:blip r:embed="rId7" cstate="print"/>
          <a:srcRect/>
          <a:stretch>
            <a:fillRect/>
          </a:stretch>
        </p:blipFill>
        <p:spPr bwMode="auto">
          <a:xfrm>
            <a:off x="2057400" y="3886200"/>
            <a:ext cx="5105400" cy="1323975"/>
          </a:xfrm>
          <a:prstGeom prst="rect">
            <a:avLst/>
          </a:prstGeom>
          <a:noFill/>
          <a:ln w="9525">
            <a:noFill/>
            <a:miter lim="800000"/>
            <a:headEnd/>
            <a:tailEnd/>
          </a:ln>
        </p:spPr>
      </p:pic>
      <p:sp>
        <p:nvSpPr>
          <p:cNvPr id="17" name="TextBox 16"/>
          <p:cNvSpPr txBox="1"/>
          <p:nvPr/>
        </p:nvSpPr>
        <p:spPr>
          <a:xfrm>
            <a:off x="838200" y="5410200"/>
            <a:ext cx="8001000" cy="646331"/>
          </a:xfrm>
          <a:prstGeom prst="rect">
            <a:avLst/>
          </a:prstGeom>
          <a:noFill/>
        </p:spPr>
        <p:txBody>
          <a:bodyPr wrap="square" rtlCol="0">
            <a:spAutoFit/>
          </a:bodyPr>
          <a:lstStyle/>
          <a:p>
            <a:r>
              <a:rPr lang="en-US" dirty="0" smtClean="0"/>
              <a:t>After understanding the assignment and task, when students use the on-line interactive tool, an amazing amount of excitement is generated.  </a:t>
            </a:r>
          </a:p>
        </p:txBody>
      </p:sp>
      <p:sp>
        <p:nvSpPr>
          <p:cNvPr id="19" name="TextBox 18"/>
          <p:cNvSpPr txBox="1"/>
          <p:nvPr/>
        </p:nvSpPr>
        <p:spPr>
          <a:xfrm>
            <a:off x="838200" y="6287869"/>
            <a:ext cx="8153400" cy="646331"/>
          </a:xfrm>
          <a:prstGeom prst="rect">
            <a:avLst/>
          </a:prstGeom>
          <a:noFill/>
        </p:spPr>
        <p:txBody>
          <a:bodyPr wrap="square" rtlCol="0">
            <a:spAutoFit/>
          </a:bodyPr>
          <a:lstStyle/>
          <a:p>
            <a:r>
              <a:rPr lang="en-US" dirty="0" smtClean="0"/>
              <a:t>If you can’t get your students online to press the buttons, find two coffee cans!</a:t>
            </a:r>
          </a:p>
          <a:p>
            <a:endParaRPr lang="en-US" dirty="0"/>
          </a:p>
        </p:txBody>
      </p:sp>
      <p:sp>
        <p:nvSpPr>
          <p:cNvPr id="15" name="TextBox 14"/>
          <p:cNvSpPr txBox="1"/>
          <p:nvPr/>
        </p:nvSpPr>
        <p:spPr>
          <a:xfrm>
            <a:off x="3429000" y="1905000"/>
            <a:ext cx="2514600" cy="307777"/>
          </a:xfrm>
          <a:prstGeom prst="rect">
            <a:avLst/>
          </a:prstGeom>
          <a:noFill/>
        </p:spPr>
        <p:txBody>
          <a:bodyPr wrap="square" rtlCol="0">
            <a:spAutoFit/>
          </a:bodyPr>
          <a:lstStyle/>
          <a:p>
            <a:r>
              <a:rPr lang="en-US" sz="1400" b="1" dirty="0" smtClean="0"/>
              <a:t>(page 53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checkerboard(across)">
                                      <p:cBhvr>
                                        <p:cTn id="7" dur="500"/>
                                        <p:tgtEl>
                                          <p:spTgt spid="3379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3796"/>
                                        </p:tgtEl>
                                        <p:attrNameLst>
                                          <p:attrName>style.visibility</p:attrName>
                                        </p:attrNameLst>
                                      </p:cBhvr>
                                      <p:to>
                                        <p:strVal val="visible"/>
                                      </p:to>
                                    </p:set>
                                    <p:animEffect transition="in" filter="checkerboard(across)">
                                      <p:cBhvr>
                                        <p:cTn id="12" dur="500"/>
                                        <p:tgtEl>
                                          <p:spTgt spid="3379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797"/>
                                        </p:tgtEl>
                                        <p:attrNameLst>
                                          <p:attrName>style.visibility</p:attrName>
                                        </p:attrNameLst>
                                      </p:cBhvr>
                                      <p:to>
                                        <p:strVal val="visible"/>
                                      </p:to>
                                    </p:set>
                                    <p:animEffect transition="in" filter="blinds(horizontal)">
                                      <p:cBhvr>
                                        <p:cTn id="17" dur="500"/>
                                        <p:tgtEl>
                                          <p:spTgt spid="3379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3798"/>
                                        </p:tgtEl>
                                        <p:attrNameLst>
                                          <p:attrName>style.visibility</p:attrName>
                                        </p:attrNameLst>
                                      </p:cBhvr>
                                      <p:to>
                                        <p:strVal val="visible"/>
                                      </p:to>
                                    </p:set>
                                    <p:animEffect transition="in" filter="checkerboard(across)">
                                      <p:cBhvr>
                                        <p:cTn id="22" dur="500"/>
                                        <p:tgtEl>
                                          <p:spTgt spid="3379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391400" y="2362200"/>
            <a:ext cx="1447800" cy="3970318"/>
          </a:xfrm>
          <a:prstGeom prst="rect">
            <a:avLst/>
          </a:prstGeom>
          <a:noFill/>
        </p:spPr>
        <p:txBody>
          <a:bodyPr wrap="square" rtlCol="0">
            <a:spAutoFit/>
          </a:bodyPr>
          <a:lstStyle/>
          <a:p>
            <a:r>
              <a:rPr lang="en-US" dirty="0" smtClean="0"/>
              <a:t>My wife’s adaptation of this lesson:</a:t>
            </a:r>
          </a:p>
          <a:p>
            <a:r>
              <a:rPr lang="en-US" dirty="0" smtClean="0"/>
              <a:t>Dena has her students </a:t>
            </a:r>
            <a:r>
              <a:rPr lang="en-US" b="1" dirty="0" smtClean="0"/>
              <a:t>choose</a:t>
            </a:r>
            <a:r>
              <a:rPr lang="en-US" dirty="0" smtClean="0"/>
              <a:t> two moods, and the writer’s task is to change the reader’s mood for the second paragraph!</a:t>
            </a:r>
            <a:endParaRPr lang="en-US" dirty="0"/>
          </a:p>
        </p:txBody>
      </p:sp>
      <p:pic>
        <p:nvPicPr>
          <p:cNvPr id="34818" name="Picture 2"/>
          <p:cNvPicPr>
            <a:picLocks noChangeAspect="1" noChangeArrowheads="1"/>
          </p:cNvPicPr>
          <p:nvPr/>
        </p:nvPicPr>
        <p:blipFill>
          <a:blip r:embed="rId3" cstate="print"/>
          <a:srcRect/>
          <a:stretch>
            <a:fillRect/>
          </a:stretch>
        </p:blipFill>
        <p:spPr bwMode="auto">
          <a:xfrm>
            <a:off x="228600" y="2133600"/>
            <a:ext cx="6981825" cy="4495800"/>
          </a:xfrm>
          <a:prstGeom prst="rect">
            <a:avLst/>
          </a:prstGeom>
          <a:noFill/>
          <a:ln w="9525">
            <a:noFill/>
            <a:miter lim="800000"/>
            <a:headEnd/>
            <a:tailEnd/>
          </a:ln>
        </p:spPr>
      </p:pic>
      <p:sp>
        <p:nvSpPr>
          <p:cNvPr id="16" name="TextBox 15"/>
          <p:cNvSpPr txBox="1"/>
          <p:nvPr/>
        </p:nvSpPr>
        <p:spPr>
          <a:xfrm>
            <a:off x="914400" y="1752600"/>
            <a:ext cx="5638800" cy="369332"/>
          </a:xfrm>
          <a:prstGeom prst="rect">
            <a:avLst/>
          </a:prstGeom>
          <a:noFill/>
        </p:spPr>
        <p:txBody>
          <a:bodyPr wrap="square" rtlCol="0">
            <a:spAutoFit/>
          </a:bodyPr>
          <a:lstStyle/>
          <a:p>
            <a:pPr algn="ctr"/>
            <a:r>
              <a:rPr lang="en-US" b="1" dirty="0" err="1" smtClean="0"/>
              <a:t>WritingFix’s</a:t>
            </a:r>
            <a:r>
              <a:rPr lang="en-US" b="1" dirty="0" smtClean="0"/>
              <a:t> lessons are MEANT to be adapted:</a:t>
            </a:r>
            <a:endParaRPr lang="en-US" b="1" dirty="0"/>
          </a:p>
        </p:txBody>
      </p:sp>
      <p:sp>
        <p:nvSpPr>
          <p:cNvPr id="9" name="TextBox 8"/>
          <p:cNvSpPr txBox="1"/>
          <p:nvPr/>
        </p:nvSpPr>
        <p:spPr>
          <a:xfrm>
            <a:off x="7315200" y="6397823"/>
            <a:ext cx="2514600" cy="307777"/>
          </a:xfrm>
          <a:prstGeom prst="rect">
            <a:avLst/>
          </a:prstGeom>
          <a:noFill/>
        </p:spPr>
        <p:txBody>
          <a:bodyPr wrap="square" rtlCol="0">
            <a:spAutoFit/>
          </a:bodyPr>
          <a:lstStyle/>
          <a:p>
            <a:r>
              <a:rPr lang="en-US" sz="1400" b="1" dirty="0" smtClean="0"/>
              <a:t>(page 53 of packet)</a:t>
            </a:r>
            <a:endParaRPr lang="en-US" sz="14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28600" y="1752600"/>
            <a:ext cx="6477000" cy="369332"/>
          </a:xfrm>
          <a:prstGeom prst="rect">
            <a:avLst/>
          </a:prstGeom>
          <a:noFill/>
        </p:spPr>
        <p:txBody>
          <a:bodyPr wrap="square" rtlCol="0">
            <a:spAutoFit/>
          </a:bodyPr>
          <a:lstStyle/>
          <a:p>
            <a:pPr algn="ctr"/>
            <a:r>
              <a:rPr lang="en-US" b="1" dirty="0" smtClean="0"/>
              <a:t>Let’s talk about “the illusion of choice” as opposed to “no choice”</a:t>
            </a:r>
            <a:endParaRPr lang="en-US" b="1" dirty="0"/>
          </a:p>
        </p:txBody>
      </p:sp>
      <p:graphicFrame>
        <p:nvGraphicFramePr>
          <p:cNvPr id="9" name="Table 8"/>
          <p:cNvGraphicFramePr>
            <a:graphicFrameLocks noGrp="1"/>
          </p:cNvGraphicFramePr>
          <p:nvPr/>
        </p:nvGraphicFramePr>
        <p:xfrm>
          <a:off x="304800" y="2286001"/>
          <a:ext cx="2209800" cy="4303058"/>
        </p:xfrm>
        <a:graphic>
          <a:graphicData uri="http://schemas.openxmlformats.org/drawingml/2006/table">
            <a:tbl>
              <a:tblPr firstRow="1" bandRow="1">
                <a:tableStyleId>{5C22544A-7EE6-4342-B048-85BDC9FD1C3A}</a:tableStyleId>
              </a:tblPr>
              <a:tblGrid>
                <a:gridCol w="2209800"/>
              </a:tblGrid>
              <a:tr h="878541">
                <a:tc>
                  <a:txBody>
                    <a:bodyPr/>
                    <a:lstStyle/>
                    <a:p>
                      <a:pPr algn="ctr"/>
                      <a:endParaRPr lang="en-US" dirty="0" smtClean="0"/>
                    </a:p>
                    <a:p>
                      <a:pPr algn="ctr"/>
                      <a:r>
                        <a:rPr lang="en-US" dirty="0" smtClean="0"/>
                        <a:t>No choice:</a:t>
                      </a:r>
                    </a:p>
                    <a:p>
                      <a:pPr algn="ctr"/>
                      <a:endParaRPr lang="en-US" dirty="0"/>
                    </a:p>
                  </a:txBody>
                  <a:tcPr/>
                </a:tc>
              </a:tr>
              <a:tr h="3388658">
                <a:tc>
                  <a:txBody>
                    <a:bodyPr/>
                    <a:lstStyle/>
                    <a:p>
                      <a:r>
                        <a:rPr lang="en-US" dirty="0" smtClean="0"/>
                        <a:t>You’re all going to use Kramer’s technique to write about your school.  Make your reader </a:t>
                      </a:r>
                      <a:r>
                        <a:rPr lang="en-US" i="1" dirty="0" smtClean="0"/>
                        <a:t>feel</a:t>
                      </a:r>
                      <a:r>
                        <a:rPr lang="en-US" dirty="0" smtClean="0"/>
                        <a:t> that your school is a positive place to work and learn.</a:t>
                      </a:r>
                      <a:endParaRPr lang="en-US" dirty="0"/>
                    </a:p>
                  </a:txBody>
                  <a:tcPr/>
                </a:tc>
              </a:tr>
            </a:tbl>
          </a:graphicData>
        </a:graphic>
      </p:graphicFrame>
      <p:graphicFrame>
        <p:nvGraphicFramePr>
          <p:cNvPr id="10" name="Table 9"/>
          <p:cNvGraphicFramePr>
            <a:graphicFrameLocks noGrp="1"/>
          </p:cNvGraphicFramePr>
          <p:nvPr/>
        </p:nvGraphicFramePr>
        <p:xfrm>
          <a:off x="2743200" y="2286000"/>
          <a:ext cx="6096000" cy="4297680"/>
        </p:xfrm>
        <a:graphic>
          <a:graphicData uri="http://schemas.openxmlformats.org/drawingml/2006/table">
            <a:tbl>
              <a:tblPr firstRow="1" bandRow="1">
                <a:tableStyleId>{5C22544A-7EE6-4342-B048-85BDC9FD1C3A}</a:tableStyleId>
              </a:tblPr>
              <a:tblGrid>
                <a:gridCol w="6096000"/>
              </a:tblGrid>
              <a:tr h="838200">
                <a:tc>
                  <a:txBody>
                    <a:bodyPr/>
                    <a:lstStyle/>
                    <a:p>
                      <a:pPr algn="ctr"/>
                      <a:endParaRPr lang="en-US" dirty="0" smtClean="0"/>
                    </a:p>
                    <a:p>
                      <a:pPr algn="ctr"/>
                      <a:r>
                        <a:rPr lang="en-US" dirty="0" smtClean="0"/>
                        <a:t>Illusion of choice:</a:t>
                      </a:r>
                    </a:p>
                    <a:p>
                      <a:pPr algn="ctr"/>
                      <a:endParaRPr lang="en-US" dirty="0"/>
                    </a:p>
                  </a:txBody>
                  <a:tcPr/>
                </a:tc>
              </a:tr>
              <a:tr h="3352800">
                <a:tc>
                  <a:txBody>
                    <a:bodyPr/>
                    <a:lstStyle/>
                    <a:p>
                      <a:r>
                        <a:rPr lang="en-US" dirty="0" smtClean="0"/>
                        <a:t>You may choose one of the following five settings to try out Stephen Kramer’s writing</a:t>
                      </a:r>
                      <a:r>
                        <a:rPr lang="en-US" baseline="0" dirty="0" smtClean="0"/>
                        <a:t> technique:</a:t>
                      </a:r>
                    </a:p>
                    <a:p>
                      <a:pPr lvl="2">
                        <a:buFont typeface="Arial" pitchFamily="34" charset="0"/>
                        <a:buChar char="•"/>
                      </a:pPr>
                      <a:r>
                        <a:rPr lang="en-US" baseline="0" dirty="0" smtClean="0"/>
                        <a:t>Your classroom</a:t>
                      </a:r>
                    </a:p>
                    <a:p>
                      <a:pPr lvl="2">
                        <a:buFont typeface="Arial" pitchFamily="34" charset="0"/>
                        <a:buChar char="•"/>
                      </a:pPr>
                      <a:r>
                        <a:rPr lang="en-US" baseline="0" dirty="0" smtClean="0"/>
                        <a:t>Your desktop</a:t>
                      </a:r>
                    </a:p>
                    <a:p>
                      <a:pPr lvl="2">
                        <a:buFont typeface="Arial" pitchFamily="34" charset="0"/>
                        <a:buChar char="•"/>
                      </a:pPr>
                      <a:r>
                        <a:rPr lang="en-US" baseline="0" dirty="0" smtClean="0"/>
                        <a:t>Your closet at home</a:t>
                      </a:r>
                    </a:p>
                    <a:p>
                      <a:pPr lvl="2">
                        <a:buFont typeface="Arial" pitchFamily="34" charset="0"/>
                        <a:buChar char="•"/>
                      </a:pPr>
                      <a:r>
                        <a:rPr lang="en-US" baseline="0" dirty="0" smtClean="0"/>
                        <a:t>The backseat of your car</a:t>
                      </a:r>
                    </a:p>
                    <a:p>
                      <a:pPr lvl="2">
                        <a:buFont typeface="Arial" pitchFamily="34" charset="0"/>
                        <a:buChar char="•"/>
                      </a:pPr>
                      <a:r>
                        <a:rPr lang="en-US" baseline="0" dirty="0" smtClean="0"/>
                        <a:t>Your refrigerator or pantry</a:t>
                      </a:r>
                    </a:p>
                    <a:p>
                      <a:pPr lvl="0">
                        <a:buFont typeface="Arial" pitchFamily="34" charset="0"/>
                        <a:buNone/>
                      </a:pPr>
                      <a:r>
                        <a:rPr lang="en-US" baseline="0" dirty="0" smtClean="0"/>
                        <a:t>You will choose one of the mood faces from the handout, and your task will be to make your reader feel that mood when your describe what isn’t and what is in the personal location you’ve chosen.  </a:t>
                      </a:r>
                    </a:p>
                    <a:p>
                      <a:pPr>
                        <a:buFont typeface="Arial" pitchFamily="34" charset="0"/>
                        <a:buChar char="•"/>
                      </a:pPr>
                      <a:endParaRPr lang="en-US" dirty="0"/>
                    </a:p>
                  </a:txBody>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28600" y="1752600"/>
            <a:ext cx="6477000" cy="369332"/>
          </a:xfrm>
          <a:prstGeom prst="rect">
            <a:avLst/>
          </a:prstGeom>
          <a:noFill/>
        </p:spPr>
        <p:txBody>
          <a:bodyPr wrap="square" rtlCol="0">
            <a:spAutoFit/>
          </a:bodyPr>
          <a:lstStyle/>
          <a:p>
            <a:pPr algn="ctr"/>
            <a:r>
              <a:rPr lang="en-US" b="1" dirty="0" smtClean="0"/>
              <a:t>One last word from Stephen Kramer:</a:t>
            </a:r>
            <a:endParaRPr lang="en-US" b="1" dirty="0"/>
          </a:p>
        </p:txBody>
      </p:sp>
      <p:pic>
        <p:nvPicPr>
          <p:cNvPr id="11" name="Picture 2" descr="View Image">
            <a:hlinkClick r:id="rId3"/>
          </p:cNvPr>
          <p:cNvPicPr>
            <a:picLocks noChangeAspect="1" noChangeArrowheads="1"/>
          </p:cNvPicPr>
          <p:nvPr/>
        </p:nvPicPr>
        <p:blipFill>
          <a:blip r:embed="rId4" cstate="print"/>
          <a:srcRect/>
          <a:stretch>
            <a:fillRect/>
          </a:stretch>
        </p:blipFill>
        <p:spPr bwMode="auto">
          <a:xfrm>
            <a:off x="304800" y="2209800"/>
            <a:ext cx="1428750" cy="1800225"/>
          </a:xfrm>
          <a:prstGeom prst="rect">
            <a:avLst/>
          </a:prstGeom>
          <a:noFill/>
          <a:ln>
            <a:solidFill>
              <a:schemeClr val="tx1"/>
            </a:solidFill>
          </a:ln>
        </p:spPr>
      </p:pic>
      <p:sp>
        <p:nvSpPr>
          <p:cNvPr id="12" name="TextBox 11"/>
          <p:cNvSpPr txBox="1"/>
          <p:nvPr/>
        </p:nvSpPr>
        <p:spPr>
          <a:xfrm>
            <a:off x="1981200" y="2209800"/>
            <a:ext cx="6400800" cy="2031325"/>
          </a:xfrm>
          <a:prstGeom prst="rect">
            <a:avLst/>
          </a:prstGeom>
          <a:noFill/>
        </p:spPr>
        <p:txBody>
          <a:bodyPr wrap="square" rtlCol="0">
            <a:spAutoFit/>
          </a:bodyPr>
          <a:lstStyle/>
          <a:p>
            <a:r>
              <a:rPr lang="en-US" dirty="0" smtClean="0"/>
              <a:t>Kramer is one of Vicki </a:t>
            </a:r>
            <a:r>
              <a:rPr lang="en-US" dirty="0" err="1" smtClean="0"/>
              <a:t>Spandel’s</a:t>
            </a:r>
            <a:r>
              <a:rPr lang="en-US" dirty="0" smtClean="0"/>
              <a:t> author-friends, and he sometimes  guest presents at her workshops.  Vicki had several of her author-friends contribute short essays to her </a:t>
            </a:r>
            <a:r>
              <a:rPr lang="en-US" u="sng" dirty="0" smtClean="0"/>
              <a:t>The 9 Rights of Every Writer: A Guide for Teachers</a:t>
            </a:r>
            <a:r>
              <a:rPr lang="en-US" dirty="0" smtClean="0"/>
              <a:t>.  </a:t>
            </a:r>
          </a:p>
          <a:p>
            <a:endParaRPr lang="en-US" dirty="0" smtClean="0"/>
          </a:p>
          <a:p>
            <a:r>
              <a:rPr lang="en-US" dirty="0" smtClean="0"/>
              <a:t>Here is the introduction to the essay Stephen Kramer wrote for her:</a:t>
            </a:r>
            <a:endParaRPr lang="en-US" dirty="0"/>
          </a:p>
        </p:txBody>
      </p:sp>
      <p:sp>
        <p:nvSpPr>
          <p:cNvPr id="13" name="TextBox 12"/>
          <p:cNvSpPr txBox="1"/>
          <p:nvPr/>
        </p:nvSpPr>
        <p:spPr>
          <a:xfrm>
            <a:off x="381000" y="4191000"/>
            <a:ext cx="8382000" cy="2031325"/>
          </a:xfrm>
          <a:prstGeom prst="rect">
            <a:avLst/>
          </a:prstGeom>
          <a:solidFill>
            <a:srgbClr val="FFFF66"/>
          </a:solidFill>
        </p:spPr>
        <p:txBody>
          <a:bodyPr wrap="square" rtlCol="0">
            <a:spAutoFit/>
          </a:bodyPr>
          <a:lstStyle/>
          <a:p>
            <a:r>
              <a:rPr lang="en-US" dirty="0" smtClean="0"/>
              <a:t>“No training wheels.  No steadying hand on the seat.  No one to catch you if you fall.</a:t>
            </a:r>
          </a:p>
          <a:p>
            <a:endParaRPr lang="en-US" dirty="0" smtClean="0"/>
          </a:p>
          <a:p>
            <a:r>
              <a:rPr lang="en-US" dirty="0" smtClean="0"/>
              <a:t>“Every time I begin a new piece of writing, I’m reminded of what it’s like to ride a bicycle for the very first time.  Uncertainty about what to do and when to do it.  Worries about crashing.  And the nagging feeling that, perhaps, the task is far too complicated to have any success.”</a:t>
            </a:r>
          </a:p>
          <a:p>
            <a:r>
              <a:rPr lang="en-US" dirty="0" smtClean="0"/>
              <a:t>					--Stephen Kramer</a:t>
            </a:r>
            <a:endParaRPr lang="en-US" dirty="0"/>
          </a:p>
        </p:txBody>
      </p:sp>
      <p:sp>
        <p:nvSpPr>
          <p:cNvPr id="14" name="TextBox 13"/>
          <p:cNvSpPr txBox="1"/>
          <p:nvPr/>
        </p:nvSpPr>
        <p:spPr>
          <a:xfrm>
            <a:off x="457200" y="6248400"/>
            <a:ext cx="8305800" cy="369332"/>
          </a:xfrm>
          <a:prstGeom prst="rect">
            <a:avLst/>
          </a:prstGeom>
          <a:noFill/>
        </p:spPr>
        <p:txBody>
          <a:bodyPr wrap="square" rtlCol="0">
            <a:spAutoFit/>
          </a:bodyPr>
          <a:lstStyle/>
          <a:p>
            <a:pPr algn="ctr"/>
            <a:r>
              <a:rPr lang="en-US" dirty="0" smtClean="0"/>
              <a:t>Notice anything similar style-wise?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7200" y="1752600"/>
            <a:ext cx="6324600" cy="923330"/>
          </a:xfrm>
          <a:prstGeom prst="rect">
            <a:avLst/>
          </a:prstGeom>
          <a:noFill/>
        </p:spPr>
        <p:txBody>
          <a:bodyPr wrap="square" rtlCol="0">
            <a:spAutoFit/>
          </a:bodyPr>
          <a:lstStyle/>
          <a:p>
            <a:pPr algn="ctr"/>
            <a:r>
              <a:rPr lang="en-US" b="1" dirty="0" smtClean="0"/>
              <a:t>A Final Word about Choice during Writing Time:</a:t>
            </a:r>
            <a:br>
              <a:rPr lang="en-US" b="1" dirty="0" smtClean="0"/>
            </a:br>
            <a:r>
              <a:rPr lang="en-US" dirty="0" smtClean="0"/>
              <a:t>In a great classroom, students are taught to make good choices about the writing process as well as their writing topics.</a:t>
            </a:r>
            <a:endParaRPr lang="en-US" dirty="0"/>
          </a:p>
        </p:txBody>
      </p:sp>
      <p:sp>
        <p:nvSpPr>
          <p:cNvPr id="9" name="TextBox 8"/>
          <p:cNvSpPr txBox="1"/>
          <p:nvPr/>
        </p:nvSpPr>
        <p:spPr>
          <a:xfrm>
            <a:off x="609600" y="2895600"/>
            <a:ext cx="7696200" cy="1477328"/>
          </a:xfrm>
          <a:prstGeom prst="rect">
            <a:avLst/>
          </a:prstGeom>
          <a:noFill/>
        </p:spPr>
        <p:txBody>
          <a:bodyPr wrap="square" rtlCol="0">
            <a:spAutoFit/>
          </a:bodyPr>
          <a:lstStyle/>
          <a:p>
            <a:pPr>
              <a:buFont typeface="Arial" pitchFamily="34" charset="0"/>
              <a:buChar char="•"/>
            </a:pPr>
            <a:r>
              <a:rPr lang="en-US" b="1" dirty="0" smtClean="0"/>
              <a:t>Pre-writing:</a:t>
            </a:r>
            <a:r>
              <a:rPr lang="en-US" dirty="0" smtClean="0"/>
              <a:t> Do I cluster, list, or design my own graphic organizer?</a:t>
            </a:r>
          </a:p>
          <a:p>
            <a:pPr>
              <a:buFont typeface="Arial" pitchFamily="34" charset="0"/>
              <a:buChar char="•"/>
            </a:pPr>
            <a:r>
              <a:rPr lang="en-US" b="1" dirty="0" smtClean="0"/>
              <a:t>Drafting:</a:t>
            </a:r>
            <a:r>
              <a:rPr lang="en-US" dirty="0" smtClean="0"/>
              <a:t> Can I type my rough draft instead of handwrite it?</a:t>
            </a:r>
          </a:p>
          <a:p>
            <a:pPr>
              <a:buFont typeface="Arial" pitchFamily="34" charset="0"/>
              <a:buChar char="•"/>
            </a:pPr>
            <a:r>
              <a:rPr lang="en-US" b="1" dirty="0" smtClean="0"/>
              <a:t>Response Groups: </a:t>
            </a:r>
            <a:r>
              <a:rPr lang="en-US" dirty="0" smtClean="0"/>
              <a:t>Can I choose who’s in my response group today?</a:t>
            </a:r>
          </a:p>
          <a:p>
            <a:pPr>
              <a:buFont typeface="Arial" pitchFamily="34" charset="0"/>
              <a:buChar char="•"/>
            </a:pPr>
            <a:r>
              <a:rPr lang="en-US" b="1" dirty="0" smtClean="0"/>
              <a:t>Publishing:</a:t>
            </a:r>
            <a:r>
              <a:rPr lang="en-US" dirty="0" smtClean="0"/>
              <a:t> Do I handwrite my final draft (with original illustrations), type it and use clip art, or post it on the class website?</a:t>
            </a:r>
            <a:endParaRPr lang="en-US" dirty="0"/>
          </a:p>
        </p:txBody>
      </p:sp>
      <p:pic>
        <p:nvPicPr>
          <p:cNvPr id="35842" name="Picture 2"/>
          <p:cNvPicPr>
            <a:picLocks noChangeAspect="1" noChangeArrowheads="1"/>
          </p:cNvPicPr>
          <p:nvPr/>
        </p:nvPicPr>
        <p:blipFill>
          <a:blip r:embed="rId3" cstate="print"/>
          <a:srcRect/>
          <a:stretch>
            <a:fillRect/>
          </a:stretch>
        </p:blipFill>
        <p:spPr bwMode="auto">
          <a:xfrm>
            <a:off x="1295400" y="4419600"/>
            <a:ext cx="2562225" cy="2133600"/>
          </a:xfrm>
          <a:prstGeom prst="rect">
            <a:avLst/>
          </a:prstGeom>
          <a:noFill/>
          <a:ln w="9525">
            <a:solidFill>
              <a:schemeClr val="tx1"/>
            </a:solidFill>
            <a:miter lim="800000"/>
            <a:headEnd/>
            <a:tailEnd/>
          </a:ln>
        </p:spPr>
      </p:pic>
      <p:pic>
        <p:nvPicPr>
          <p:cNvPr id="35843" name="Picture 3"/>
          <p:cNvPicPr>
            <a:picLocks noChangeAspect="1" noChangeArrowheads="1"/>
          </p:cNvPicPr>
          <p:nvPr/>
        </p:nvPicPr>
        <p:blipFill>
          <a:blip r:embed="rId4" cstate="print"/>
          <a:srcRect/>
          <a:stretch>
            <a:fillRect/>
          </a:stretch>
        </p:blipFill>
        <p:spPr bwMode="auto">
          <a:xfrm>
            <a:off x="5715000" y="4419600"/>
            <a:ext cx="2286000" cy="2133034"/>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7200" y="1752600"/>
            <a:ext cx="6324600" cy="923330"/>
          </a:xfrm>
          <a:prstGeom prst="rect">
            <a:avLst/>
          </a:prstGeom>
          <a:noFill/>
        </p:spPr>
        <p:txBody>
          <a:bodyPr wrap="square" rtlCol="0">
            <a:spAutoFit/>
          </a:bodyPr>
          <a:lstStyle/>
          <a:p>
            <a:pPr algn="ctr"/>
            <a:r>
              <a:rPr lang="en-US" b="1" dirty="0" smtClean="0"/>
              <a:t>A Final Word about Choice during Writing Time:</a:t>
            </a:r>
            <a:br>
              <a:rPr lang="en-US" b="1" dirty="0" smtClean="0"/>
            </a:br>
            <a:r>
              <a:rPr lang="en-US" dirty="0" smtClean="0"/>
              <a:t>In a great classroom, students are taught to make good choices about the writing process as well as their writing topics.</a:t>
            </a:r>
            <a:endParaRPr lang="en-US" dirty="0"/>
          </a:p>
        </p:txBody>
      </p:sp>
      <p:sp>
        <p:nvSpPr>
          <p:cNvPr id="11" name="Rectangle 10"/>
          <p:cNvSpPr/>
          <p:nvPr/>
        </p:nvSpPr>
        <p:spPr>
          <a:xfrm>
            <a:off x="457200" y="2667000"/>
            <a:ext cx="3276600" cy="396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33400" y="2743200"/>
            <a:ext cx="3124200" cy="800219"/>
          </a:xfrm>
          <a:prstGeom prst="rect">
            <a:avLst/>
          </a:prstGeom>
          <a:noFill/>
        </p:spPr>
        <p:txBody>
          <a:bodyPr wrap="square" rtlCol="0">
            <a:spAutoFit/>
          </a:bodyPr>
          <a:lstStyle/>
          <a:p>
            <a:r>
              <a:rPr lang="en-US" sz="1200" dirty="0" smtClean="0"/>
              <a:t>Name:____________________</a:t>
            </a:r>
          </a:p>
          <a:p>
            <a:endParaRPr lang="en-US" dirty="0" smtClean="0"/>
          </a:p>
          <a:p>
            <a:pPr algn="ctr"/>
            <a:r>
              <a:rPr lang="en-US" sz="1600" dirty="0" smtClean="0"/>
              <a:t>Which two traits will I revise for?</a:t>
            </a:r>
            <a:endParaRPr lang="en-US" sz="1600" dirty="0"/>
          </a:p>
        </p:txBody>
      </p:sp>
      <p:cxnSp>
        <p:nvCxnSpPr>
          <p:cNvPr id="14" name="Straight Connector 13"/>
          <p:cNvCxnSpPr/>
          <p:nvPr/>
        </p:nvCxnSpPr>
        <p:spPr>
          <a:xfrm>
            <a:off x="762000" y="4038600"/>
            <a:ext cx="274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647700" y="5067300"/>
            <a:ext cx="28194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33400" y="3733800"/>
            <a:ext cx="1447800" cy="276999"/>
          </a:xfrm>
          <a:prstGeom prst="rect">
            <a:avLst/>
          </a:prstGeom>
          <a:noFill/>
        </p:spPr>
        <p:txBody>
          <a:bodyPr wrap="square" rtlCol="0">
            <a:spAutoFit/>
          </a:bodyPr>
          <a:lstStyle/>
          <a:p>
            <a:r>
              <a:rPr lang="en-US" sz="1200" dirty="0" smtClean="0"/>
              <a:t>Trait 1:</a:t>
            </a:r>
            <a:endParaRPr lang="en-US" sz="1200" dirty="0"/>
          </a:p>
        </p:txBody>
      </p:sp>
      <p:sp>
        <p:nvSpPr>
          <p:cNvPr id="19" name="TextBox 18"/>
          <p:cNvSpPr txBox="1"/>
          <p:nvPr/>
        </p:nvSpPr>
        <p:spPr>
          <a:xfrm>
            <a:off x="2057400" y="3733800"/>
            <a:ext cx="1447800" cy="276999"/>
          </a:xfrm>
          <a:prstGeom prst="rect">
            <a:avLst/>
          </a:prstGeom>
          <a:noFill/>
        </p:spPr>
        <p:txBody>
          <a:bodyPr wrap="square" rtlCol="0">
            <a:spAutoFit/>
          </a:bodyPr>
          <a:lstStyle/>
          <a:p>
            <a:r>
              <a:rPr lang="en-US" sz="1200" dirty="0" smtClean="0"/>
              <a:t>Trait 2:</a:t>
            </a:r>
            <a:endParaRPr lang="en-US" sz="1200" dirty="0"/>
          </a:p>
        </p:txBody>
      </p:sp>
      <p:sp>
        <p:nvSpPr>
          <p:cNvPr id="21" name="TextBox 20"/>
          <p:cNvSpPr txBox="1"/>
          <p:nvPr/>
        </p:nvSpPr>
        <p:spPr>
          <a:xfrm>
            <a:off x="533400" y="4114800"/>
            <a:ext cx="1524000" cy="461665"/>
          </a:xfrm>
          <a:prstGeom prst="rect">
            <a:avLst/>
          </a:prstGeom>
          <a:noFill/>
        </p:spPr>
        <p:txBody>
          <a:bodyPr wrap="square" rtlCol="0">
            <a:spAutoFit/>
          </a:bodyPr>
          <a:lstStyle/>
          <a:p>
            <a:r>
              <a:rPr lang="en-US" sz="1200" dirty="0" smtClean="0"/>
              <a:t>List  your strategies for revising this trait:</a:t>
            </a:r>
            <a:endParaRPr lang="en-US" sz="1200" dirty="0"/>
          </a:p>
        </p:txBody>
      </p:sp>
      <p:sp>
        <p:nvSpPr>
          <p:cNvPr id="22" name="TextBox 21"/>
          <p:cNvSpPr txBox="1"/>
          <p:nvPr/>
        </p:nvSpPr>
        <p:spPr>
          <a:xfrm>
            <a:off x="2133600" y="4114800"/>
            <a:ext cx="1524000" cy="461665"/>
          </a:xfrm>
          <a:prstGeom prst="rect">
            <a:avLst/>
          </a:prstGeom>
          <a:noFill/>
        </p:spPr>
        <p:txBody>
          <a:bodyPr wrap="square" rtlCol="0">
            <a:spAutoFit/>
          </a:bodyPr>
          <a:lstStyle/>
          <a:p>
            <a:r>
              <a:rPr lang="en-US" sz="1200" dirty="0" smtClean="0"/>
              <a:t>List  your strategies for revising this trait:</a:t>
            </a:r>
            <a:endParaRPr lang="en-US" sz="1200" dirty="0"/>
          </a:p>
        </p:txBody>
      </p:sp>
      <p:sp>
        <p:nvSpPr>
          <p:cNvPr id="23" name="TextBox 22"/>
          <p:cNvSpPr txBox="1"/>
          <p:nvPr/>
        </p:nvSpPr>
        <p:spPr>
          <a:xfrm>
            <a:off x="4343400" y="2667000"/>
            <a:ext cx="4495800" cy="3970318"/>
          </a:xfrm>
          <a:prstGeom prst="rect">
            <a:avLst/>
          </a:prstGeom>
          <a:solidFill>
            <a:srgbClr val="FFFF66"/>
          </a:solidFill>
        </p:spPr>
        <p:txBody>
          <a:bodyPr wrap="square" rtlCol="0">
            <a:spAutoFit/>
          </a:bodyPr>
          <a:lstStyle/>
          <a:p>
            <a:r>
              <a:rPr lang="en-US" dirty="0" smtClean="0"/>
              <a:t>The best writing process choice I ever worked into my writers workshop dealt with </a:t>
            </a:r>
            <a:r>
              <a:rPr lang="en-US" b="1" dirty="0" smtClean="0"/>
              <a:t>revision</a:t>
            </a:r>
            <a:r>
              <a:rPr lang="en-US" dirty="0" smtClean="0"/>
              <a:t>.</a:t>
            </a:r>
          </a:p>
          <a:p>
            <a:endParaRPr lang="en-US" dirty="0" smtClean="0"/>
          </a:p>
          <a:p>
            <a:r>
              <a:rPr lang="en-US" dirty="0" smtClean="0"/>
              <a:t>In my class, all students had to commit to revising for two traits on their portfolio pieces.  They also had to write out several trait-inspired strategies before they began revising.</a:t>
            </a:r>
          </a:p>
          <a:p>
            <a:endParaRPr lang="en-US" dirty="0" smtClean="0"/>
          </a:p>
          <a:p>
            <a:r>
              <a:rPr lang="en-US" dirty="0" smtClean="0"/>
              <a:t>They chose one trait.</a:t>
            </a:r>
          </a:p>
          <a:p>
            <a:endParaRPr lang="en-US" dirty="0" smtClean="0"/>
          </a:p>
          <a:p>
            <a:r>
              <a:rPr lang="en-US" dirty="0" smtClean="0"/>
              <a:t>I chose the other.</a:t>
            </a:r>
          </a:p>
          <a:p>
            <a:endParaRPr lang="en-US" dirty="0" smtClean="0"/>
          </a:p>
          <a:p>
            <a:r>
              <a:rPr lang="en-US" dirty="0" smtClean="0"/>
              <a:t>This worked incredibly well for me and them.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
                                            <p:bg/>
                                          </p:spTgt>
                                        </p:tgtEl>
                                        <p:attrNameLst>
                                          <p:attrName>style.visibility</p:attrName>
                                        </p:attrNameLst>
                                      </p:cBhvr>
                                      <p:to>
                                        <p:strVal val="visible"/>
                                      </p:to>
                                    </p:set>
                                    <p:animEffect transition="in" filter="checkerboard(across)">
                                      <p:cBhvr>
                                        <p:cTn id="7" dur="500"/>
                                        <p:tgtEl>
                                          <p:spTgt spid="23">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checkerboard(across)">
                                      <p:cBhvr>
                                        <p:cTn id="12" dur="500"/>
                                        <p:tgtEl>
                                          <p:spTgt spid="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checkerboard(across)">
                                      <p:cBhvr>
                                        <p:cTn id="17" dur="500"/>
                                        <p:tgtEl>
                                          <p:spTgt spid="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
                                            <p:txEl>
                                              <p:pRg st="4" end="4"/>
                                            </p:txEl>
                                          </p:spTgt>
                                        </p:tgtEl>
                                        <p:attrNameLst>
                                          <p:attrName>style.visibility</p:attrName>
                                        </p:attrNameLst>
                                      </p:cBhvr>
                                      <p:to>
                                        <p:strVal val="visible"/>
                                      </p:to>
                                    </p:set>
                                    <p:animEffect transition="in" filter="checkerboard(across)">
                                      <p:cBhvr>
                                        <p:cTn id="22" dur="500"/>
                                        <p:tgtEl>
                                          <p:spTgt spid="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
                                            <p:txEl>
                                              <p:pRg st="6" end="6"/>
                                            </p:txEl>
                                          </p:spTgt>
                                        </p:tgtEl>
                                        <p:attrNameLst>
                                          <p:attrName>style.visibility</p:attrName>
                                        </p:attrNameLst>
                                      </p:cBhvr>
                                      <p:to>
                                        <p:strVal val="visible"/>
                                      </p:to>
                                    </p:set>
                                    <p:animEffect transition="in" filter="checkerboard(across)">
                                      <p:cBhvr>
                                        <p:cTn id="27" dur="500"/>
                                        <p:tgtEl>
                                          <p:spTgt spid="2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3">
                                            <p:txEl>
                                              <p:pRg st="8" end="8"/>
                                            </p:txEl>
                                          </p:spTgt>
                                        </p:tgtEl>
                                        <p:attrNameLst>
                                          <p:attrName>style.visibility</p:attrName>
                                        </p:attrNameLst>
                                      </p:cBhvr>
                                      <p:to>
                                        <p:strVal val="visible"/>
                                      </p:to>
                                    </p:set>
                                    <p:animEffect transition="in" filter="checkerboard(across)">
                                      <p:cBhvr>
                                        <p:cTn id="32" dur="500"/>
                                        <p:tgtEl>
                                          <p:spTgt spid="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200400" y="1752600"/>
            <a:ext cx="5638800" cy="892552"/>
          </a:xfrm>
          <a:prstGeom prst="rect">
            <a:avLst/>
          </a:prstGeom>
          <a:noFill/>
        </p:spPr>
        <p:txBody>
          <a:bodyPr wrap="square" rtlCol="0">
            <a:spAutoFit/>
          </a:bodyPr>
          <a:lstStyle/>
          <a:p>
            <a:r>
              <a:rPr lang="en-US" sz="3200" b="1" dirty="0" smtClean="0"/>
              <a:t>Student Choice:</a:t>
            </a:r>
          </a:p>
          <a:p>
            <a:r>
              <a:rPr lang="en-US" sz="2000" dirty="0" smtClean="0"/>
              <a:t>a personal goal for this element might have you…</a:t>
            </a:r>
            <a:endParaRPr lang="en-US" sz="2000" dirty="0"/>
          </a:p>
        </p:txBody>
      </p:sp>
      <p:sp>
        <p:nvSpPr>
          <p:cNvPr id="8" name="TextBox 7"/>
          <p:cNvSpPr txBox="1"/>
          <p:nvPr/>
        </p:nvSpPr>
        <p:spPr>
          <a:xfrm>
            <a:off x="3048000" y="2819400"/>
            <a:ext cx="5943600" cy="3139321"/>
          </a:xfrm>
          <a:prstGeom prst="rect">
            <a:avLst/>
          </a:prstGeom>
          <a:noFill/>
        </p:spPr>
        <p:txBody>
          <a:bodyPr wrap="square" rtlCol="0">
            <a:spAutoFit/>
          </a:bodyPr>
          <a:lstStyle/>
          <a:p>
            <a:pPr>
              <a:buFont typeface="Arial" pitchFamily="34" charset="0"/>
              <a:buChar char="•"/>
            </a:pPr>
            <a:r>
              <a:rPr lang="en-US" sz="2000" dirty="0" smtClean="0"/>
              <a:t>Design choice lists or “coffee can prompts” to generate excitement about rough draft writing;</a:t>
            </a:r>
          </a:p>
          <a:p>
            <a:pPr>
              <a:buFont typeface="Arial" pitchFamily="34" charset="0"/>
              <a:buChar char="•"/>
            </a:pPr>
            <a:r>
              <a:rPr lang="en-US" sz="2000" dirty="0" smtClean="0"/>
              <a:t>Integrate “choice about writing topics” into old lessons or any new ones you design;</a:t>
            </a:r>
          </a:p>
          <a:p>
            <a:pPr>
              <a:buFont typeface="Arial" pitchFamily="34" charset="0"/>
              <a:buChar char="•"/>
            </a:pPr>
            <a:r>
              <a:rPr lang="en-US" sz="2000" dirty="0" smtClean="0"/>
              <a:t>Teach students to make “coffee can prompts” for each other;</a:t>
            </a:r>
          </a:p>
          <a:p>
            <a:pPr>
              <a:buFont typeface="Arial" pitchFamily="34" charset="0"/>
              <a:buChar char="•"/>
            </a:pPr>
            <a:r>
              <a:rPr lang="en-US" sz="2000" dirty="0" smtClean="0"/>
              <a:t>Teach students to make good choices during workshop time about any/all steps of the </a:t>
            </a:r>
            <a:r>
              <a:rPr lang="en-US" sz="2000" smtClean="0"/>
              <a:t>writing process.</a:t>
            </a:r>
            <a:endParaRPr lang="en-US" sz="2000" dirty="0" smtClean="0"/>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par>
                          <p:cTn id="18" fill="hold">
                            <p:stCondLst>
                              <p:cond delay="500"/>
                            </p:stCondLst>
                            <p:childTnLst>
                              <p:par>
                                <p:cTn id="19" presetID="3" presetClass="entr" presetSubtype="10" fill="hold" grpId="0" nodeType="afterEffect">
                                  <p:stCondLst>
                                    <p:cond delay="500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blinds(horizontal)">
                                      <p:cBhvr>
                                        <p:cTn id="21" dur="500"/>
                                        <p:tgtEl>
                                          <p:spTgt spid="8">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blinds(horizontal)">
                                      <p:cBhvr>
                                        <p:cTn id="26"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dvAuto="500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1000" y="1905000"/>
            <a:ext cx="6400800" cy="400110"/>
          </a:xfrm>
          <a:prstGeom prst="rect">
            <a:avLst/>
          </a:prstGeom>
          <a:noFill/>
        </p:spPr>
        <p:txBody>
          <a:bodyPr wrap="square" rtlCol="0">
            <a:spAutoFit/>
          </a:bodyPr>
          <a:lstStyle/>
          <a:p>
            <a:pPr algn="ctr"/>
            <a:r>
              <a:rPr lang="en-US" sz="2000" b="1" dirty="0" smtClean="0"/>
              <a:t>Many D.I. Tools Give Students Choices within Parameters</a:t>
            </a:r>
            <a:endParaRPr lang="en-US" sz="2000" b="1" dirty="0"/>
          </a:p>
        </p:txBody>
      </p:sp>
      <p:pic>
        <p:nvPicPr>
          <p:cNvPr id="1028" name="Picture 4"/>
          <p:cNvPicPr>
            <a:picLocks noChangeAspect="1" noChangeArrowheads="1"/>
          </p:cNvPicPr>
          <p:nvPr/>
        </p:nvPicPr>
        <p:blipFill>
          <a:blip r:embed="rId3" cstate="print"/>
          <a:srcRect/>
          <a:stretch>
            <a:fillRect/>
          </a:stretch>
        </p:blipFill>
        <p:spPr bwMode="auto">
          <a:xfrm>
            <a:off x="1295400" y="2667000"/>
            <a:ext cx="6581775" cy="3886200"/>
          </a:xfrm>
          <a:prstGeom prst="rect">
            <a:avLst/>
          </a:prstGeom>
          <a:noFill/>
          <a:ln w="9525">
            <a:solidFill>
              <a:schemeClr val="tx1"/>
            </a:solidFill>
            <a:miter lim="800000"/>
            <a:headEnd/>
            <a:tailEnd/>
          </a:ln>
        </p:spPr>
      </p:pic>
      <p:sp>
        <p:nvSpPr>
          <p:cNvPr id="15" name="Rectangle 14"/>
          <p:cNvSpPr/>
          <p:nvPr/>
        </p:nvSpPr>
        <p:spPr>
          <a:xfrm>
            <a:off x="3048000" y="3657600"/>
            <a:ext cx="2909001" cy="1754326"/>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Student</a:t>
            </a:r>
          </a:p>
          <a:p>
            <a:pPr algn="ct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Contracts</a:t>
            </a:r>
            <a:endParaRPr lang="en-US" sz="5400" b="1" dirty="0">
              <a:ln w="12700">
                <a:solidFill>
                  <a:schemeClr val="tx2">
                    <a:satMod val="155000"/>
                  </a:schemeClr>
                </a:solidFill>
                <a:prstDash val="solid"/>
              </a:ln>
              <a:solidFill>
                <a:srgbClr val="FFFF66"/>
              </a:solidFill>
              <a:effectLst>
                <a:outerShdw blurRad="50800" dist="38100" algn="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1000" y="1905000"/>
            <a:ext cx="6400800" cy="400110"/>
          </a:xfrm>
          <a:prstGeom prst="rect">
            <a:avLst/>
          </a:prstGeom>
          <a:noFill/>
        </p:spPr>
        <p:txBody>
          <a:bodyPr wrap="square" rtlCol="0">
            <a:spAutoFit/>
          </a:bodyPr>
          <a:lstStyle/>
          <a:p>
            <a:pPr algn="ctr"/>
            <a:r>
              <a:rPr lang="en-US" sz="2000" b="1" dirty="0" smtClean="0"/>
              <a:t>Many D.I. Tools Give Students Choices within Parameters</a:t>
            </a:r>
            <a:endParaRPr lang="en-US" sz="2000" b="1" dirty="0"/>
          </a:p>
        </p:txBody>
      </p:sp>
      <p:sp>
        <p:nvSpPr>
          <p:cNvPr id="15" name="Rectangle 14"/>
          <p:cNvSpPr/>
          <p:nvPr/>
        </p:nvSpPr>
        <p:spPr>
          <a:xfrm>
            <a:off x="5474636" y="3505200"/>
            <a:ext cx="2932534" cy="1754326"/>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Task</a:t>
            </a:r>
            <a:b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b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Rotations</a:t>
            </a:r>
            <a:endParaRPr lang="en-US" sz="5400" b="1" dirty="0">
              <a:ln w="12700">
                <a:solidFill>
                  <a:schemeClr val="tx2">
                    <a:satMod val="155000"/>
                  </a:schemeClr>
                </a:solidFill>
                <a:prstDash val="solid"/>
              </a:ln>
              <a:solidFill>
                <a:srgbClr val="FFFF66"/>
              </a:solidFill>
              <a:effectLst>
                <a:outerShdw blurRad="50800" dist="38100" algn="l" rotWithShape="0">
                  <a:prstClr val="black">
                    <a:alpha val="40000"/>
                  </a:prstClr>
                </a:outerShdw>
              </a:effectLst>
            </a:endParaRPr>
          </a:p>
        </p:txBody>
      </p:sp>
      <p:pic>
        <p:nvPicPr>
          <p:cNvPr id="2051" name="Picture 3"/>
          <p:cNvPicPr>
            <a:picLocks noChangeAspect="1" noChangeArrowheads="1"/>
          </p:cNvPicPr>
          <p:nvPr/>
        </p:nvPicPr>
        <p:blipFill>
          <a:blip r:embed="rId3" cstate="print"/>
          <a:srcRect/>
          <a:stretch>
            <a:fillRect/>
          </a:stretch>
        </p:blipFill>
        <p:spPr bwMode="auto">
          <a:xfrm>
            <a:off x="533400" y="2362200"/>
            <a:ext cx="3962400" cy="4286250"/>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1000" y="1905000"/>
            <a:ext cx="6400800" cy="400110"/>
          </a:xfrm>
          <a:prstGeom prst="rect">
            <a:avLst/>
          </a:prstGeom>
          <a:noFill/>
        </p:spPr>
        <p:txBody>
          <a:bodyPr wrap="square" rtlCol="0">
            <a:spAutoFit/>
          </a:bodyPr>
          <a:lstStyle/>
          <a:p>
            <a:pPr algn="ctr"/>
            <a:r>
              <a:rPr lang="en-US" sz="2000" b="1" dirty="0" smtClean="0"/>
              <a:t>Many D.I. Tools Give Students Choices within Parameters</a:t>
            </a:r>
            <a:endParaRPr lang="en-US" sz="2000" b="1" dirty="0"/>
          </a:p>
        </p:txBody>
      </p:sp>
      <p:sp>
        <p:nvSpPr>
          <p:cNvPr id="15" name="Rectangle 14"/>
          <p:cNvSpPr/>
          <p:nvPr/>
        </p:nvSpPr>
        <p:spPr>
          <a:xfrm>
            <a:off x="6300237" y="3505200"/>
            <a:ext cx="2157963" cy="1754326"/>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Choice</a:t>
            </a:r>
            <a:b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br>
            <a:r>
              <a:rPr lang="en-US" sz="5400" b="1" dirty="0" smtClean="0">
                <a:ln w="12700">
                  <a:solidFill>
                    <a:schemeClr val="tx2">
                      <a:satMod val="155000"/>
                    </a:schemeClr>
                  </a:solidFill>
                  <a:prstDash val="solid"/>
                </a:ln>
                <a:solidFill>
                  <a:srgbClr val="FFFF66"/>
                </a:solidFill>
                <a:effectLst>
                  <a:outerShdw blurRad="50800" dist="38100" algn="l" rotWithShape="0">
                    <a:prstClr val="black">
                      <a:alpha val="40000"/>
                    </a:prstClr>
                  </a:outerShdw>
                </a:effectLst>
              </a:rPr>
              <a:t>Menus</a:t>
            </a:r>
            <a:endParaRPr lang="en-US" sz="5400" b="1" dirty="0">
              <a:ln w="12700">
                <a:solidFill>
                  <a:schemeClr val="tx2">
                    <a:satMod val="155000"/>
                  </a:schemeClr>
                </a:solidFill>
                <a:prstDash val="solid"/>
              </a:ln>
              <a:solidFill>
                <a:srgbClr val="FFFF66"/>
              </a:solidFill>
              <a:effectLst>
                <a:outerShdw blurRad="50800" dist="38100" algn="l" rotWithShape="0">
                  <a:prstClr val="black">
                    <a:alpha val="40000"/>
                  </a:prstClr>
                </a:outerShdw>
              </a:effectLst>
            </a:endParaRPr>
          </a:p>
        </p:txBody>
      </p:sp>
      <p:pic>
        <p:nvPicPr>
          <p:cNvPr id="3074" name="Picture 2"/>
          <p:cNvPicPr>
            <a:picLocks noChangeAspect="1" noChangeArrowheads="1"/>
          </p:cNvPicPr>
          <p:nvPr/>
        </p:nvPicPr>
        <p:blipFill>
          <a:blip r:embed="rId3" cstate="print"/>
          <a:srcRect/>
          <a:stretch>
            <a:fillRect/>
          </a:stretch>
        </p:blipFill>
        <p:spPr bwMode="auto">
          <a:xfrm>
            <a:off x="304800" y="2667000"/>
            <a:ext cx="5381625"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1000" y="1905000"/>
            <a:ext cx="6400800" cy="400110"/>
          </a:xfrm>
          <a:prstGeom prst="rect">
            <a:avLst/>
          </a:prstGeom>
          <a:noFill/>
        </p:spPr>
        <p:txBody>
          <a:bodyPr wrap="square" rtlCol="0">
            <a:spAutoFit/>
          </a:bodyPr>
          <a:lstStyle/>
          <a:p>
            <a:pPr algn="ctr"/>
            <a:r>
              <a:rPr lang="en-US" sz="2000" b="1" dirty="0" smtClean="0"/>
              <a:t>The </a:t>
            </a:r>
            <a:r>
              <a:rPr lang="en-US" sz="2000" b="1" i="1" dirty="0" smtClean="0"/>
              <a:t>Writers Workshop Philosophy </a:t>
            </a:r>
            <a:r>
              <a:rPr lang="en-US" sz="2000" b="1" dirty="0" smtClean="0"/>
              <a:t>Centers on Choice</a:t>
            </a:r>
            <a:endParaRPr lang="en-US" sz="2000" b="1" dirty="0"/>
          </a:p>
        </p:txBody>
      </p:sp>
      <p:sp>
        <p:nvSpPr>
          <p:cNvPr id="10" name="TextBox 9"/>
          <p:cNvSpPr txBox="1"/>
          <p:nvPr/>
        </p:nvSpPr>
        <p:spPr>
          <a:xfrm>
            <a:off x="533400" y="2514600"/>
            <a:ext cx="4038600" cy="3416320"/>
          </a:xfrm>
          <a:prstGeom prst="rect">
            <a:avLst/>
          </a:prstGeom>
          <a:noFill/>
        </p:spPr>
        <p:txBody>
          <a:bodyPr wrap="square" rtlCol="0">
            <a:spAutoFit/>
          </a:bodyPr>
          <a:lstStyle/>
          <a:p>
            <a:pPr>
              <a:buFont typeface="Arial" pitchFamily="34" charset="0"/>
              <a:buChar char="•"/>
            </a:pPr>
            <a:r>
              <a:rPr lang="en-US" dirty="0" smtClean="0"/>
              <a:t>Students choose from writer’s notebooks and journals which ideas they’ll take through the writing process;</a:t>
            </a:r>
          </a:p>
          <a:p>
            <a:pPr>
              <a:buFont typeface="Arial" pitchFamily="34" charset="0"/>
              <a:buChar char="•"/>
            </a:pPr>
            <a:r>
              <a:rPr lang="en-US" dirty="0" smtClean="0"/>
              <a:t>Students choose which final drafts will go in their portfolios;</a:t>
            </a:r>
          </a:p>
          <a:p>
            <a:pPr>
              <a:buFont typeface="Arial" pitchFamily="34" charset="0"/>
              <a:buChar char="•"/>
            </a:pPr>
            <a:r>
              <a:rPr lang="en-US" dirty="0" smtClean="0"/>
              <a:t>Students can choose to abandon a piece of writing, if it is no longer “working” for them;</a:t>
            </a:r>
          </a:p>
          <a:p>
            <a:pPr>
              <a:buFont typeface="Arial" pitchFamily="34" charset="0"/>
              <a:buChar char="•"/>
            </a:pPr>
            <a:r>
              <a:rPr lang="en-US" dirty="0" smtClean="0"/>
              <a:t>Students choose (and communicate to the teacher) which step of the process they’re committed to during writing blocks.</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4572000" y="2590800"/>
            <a:ext cx="4164537" cy="326707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How I First Brought Choice to My Writers: </a:t>
            </a:r>
            <a:br>
              <a:rPr lang="en-US" sz="2000" b="1" dirty="0" smtClean="0"/>
            </a:br>
            <a:r>
              <a:rPr lang="en-US" sz="2000" b="1" dirty="0" smtClean="0"/>
              <a:t>Coffee Can Journal Prompts</a:t>
            </a:r>
            <a:endParaRPr lang="en-US" sz="2000" b="1" dirty="0"/>
          </a:p>
        </p:txBody>
      </p:sp>
      <p:pic>
        <p:nvPicPr>
          <p:cNvPr id="5124" name="Picture 4" descr="http://rds.yahoo.com/_ylt=A0S0202NzQpMRyEAzcyjzbkF/SIG=12em8icfk/EXP=1275862797/**http%3a/www.oklahomahistory.net/ttphotos4a/Folgers3Cans.jpg"/>
          <p:cNvPicPr>
            <a:picLocks noChangeAspect="1" noChangeArrowheads="1"/>
          </p:cNvPicPr>
          <p:nvPr/>
        </p:nvPicPr>
        <p:blipFill>
          <a:blip r:embed="rId3" cstate="print"/>
          <a:srcRect/>
          <a:stretch>
            <a:fillRect/>
          </a:stretch>
        </p:blipFill>
        <p:spPr bwMode="auto">
          <a:xfrm>
            <a:off x="321845" y="2667000"/>
            <a:ext cx="6000750" cy="2524125"/>
          </a:xfrm>
          <a:prstGeom prst="rect">
            <a:avLst/>
          </a:prstGeom>
          <a:noFill/>
        </p:spPr>
      </p:pic>
      <p:sp>
        <p:nvSpPr>
          <p:cNvPr id="11" name="Rectangle 10"/>
          <p:cNvSpPr/>
          <p:nvPr/>
        </p:nvSpPr>
        <p:spPr>
          <a:xfrm>
            <a:off x="304800" y="2967335"/>
            <a:ext cx="6036845" cy="923330"/>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FF66"/>
                </a:solidFill>
                <a:effectLst>
                  <a:outerShdw blurRad="25500" dist="23000" dir="7020000" algn="tl">
                    <a:srgbClr val="000000">
                      <a:alpha val="50000"/>
                    </a:srgbClr>
                  </a:outerShdw>
                </a:effectLst>
              </a:rPr>
              <a:t>Person</a:t>
            </a: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en-US" sz="5400" b="1" dirty="0" smtClean="0">
                <a:ln w="18000">
                  <a:solidFill>
                    <a:schemeClr val="accent2">
                      <a:satMod val="140000"/>
                    </a:schemeClr>
                  </a:solidFill>
                  <a:prstDash val="solid"/>
                  <a:miter lim="800000"/>
                </a:ln>
                <a:solidFill>
                  <a:srgbClr val="D2DF2D"/>
                </a:solidFill>
                <a:effectLst>
                  <a:outerShdw blurRad="25500" dist="23000" dir="7020000" algn="tl">
                    <a:srgbClr val="000000">
                      <a:alpha val="50000"/>
                    </a:srgbClr>
                  </a:outerShdw>
                </a:effectLst>
              </a:rPr>
              <a:t>Place</a:t>
            </a: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en-US" sz="54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Thing</a:t>
            </a:r>
            <a:endParaRPr lang="en-US" sz="5400" b="1" cap="none" spc="0" dirty="0">
              <a:ln w="10541" cmpd="sng">
                <a:solidFill>
                  <a:schemeClr val="accent1">
                    <a:shade val="88000"/>
                    <a:satMod val="110000"/>
                  </a:schemeClr>
                </a:solidFill>
                <a:prstDash val="solid"/>
              </a:ln>
              <a:solidFill>
                <a:schemeClr val="accent4">
                  <a:lumMod val="20000"/>
                  <a:lumOff val="80000"/>
                </a:schemeClr>
              </a:solidFill>
              <a:effectLst/>
            </a:endParaRPr>
          </a:p>
        </p:txBody>
      </p:sp>
      <p:sp>
        <p:nvSpPr>
          <p:cNvPr id="12" name="TextBox 11"/>
          <p:cNvSpPr txBox="1"/>
          <p:nvPr/>
        </p:nvSpPr>
        <p:spPr>
          <a:xfrm>
            <a:off x="304800" y="5257800"/>
            <a:ext cx="1905000" cy="1323439"/>
          </a:xfrm>
          <a:prstGeom prst="rect">
            <a:avLst/>
          </a:prstGeom>
          <a:solidFill>
            <a:srgbClr val="FFFF66"/>
          </a:solidFill>
          <a:ln>
            <a:solidFill>
              <a:schemeClr val="accent1">
                <a:shade val="50000"/>
              </a:schemeClr>
            </a:solidFill>
          </a:ln>
        </p:spPr>
        <p:txBody>
          <a:bodyPr wrap="square" rtlCol="0">
            <a:spAutoFit/>
          </a:bodyPr>
          <a:lstStyle/>
          <a:p>
            <a:r>
              <a:rPr lang="en-US" sz="1600" dirty="0" smtClean="0"/>
              <a:t>wizard, hobo, queen, dog catcher, nerd, beauty pageant contestant, etc.</a:t>
            </a:r>
            <a:endParaRPr lang="en-US" sz="1600" dirty="0"/>
          </a:p>
        </p:txBody>
      </p:sp>
      <p:sp>
        <p:nvSpPr>
          <p:cNvPr id="13" name="TextBox 12"/>
          <p:cNvSpPr txBox="1"/>
          <p:nvPr/>
        </p:nvSpPr>
        <p:spPr>
          <a:xfrm>
            <a:off x="2362200" y="5257800"/>
            <a:ext cx="1905000" cy="1323439"/>
          </a:xfrm>
          <a:prstGeom prst="rect">
            <a:avLst/>
          </a:prstGeom>
          <a:solidFill>
            <a:schemeClr val="accent3">
              <a:lumMod val="60000"/>
              <a:lumOff val="40000"/>
            </a:schemeClr>
          </a:solidFill>
          <a:ln>
            <a:solidFill>
              <a:schemeClr val="accent1">
                <a:shade val="50000"/>
              </a:schemeClr>
            </a:solidFill>
          </a:ln>
        </p:spPr>
        <p:txBody>
          <a:bodyPr wrap="square" rtlCol="0">
            <a:spAutoFit/>
          </a:bodyPr>
          <a:lstStyle/>
          <a:p>
            <a:r>
              <a:rPr lang="en-US" sz="1600" dirty="0" smtClean="0"/>
              <a:t>subway, castle, cave, football field, abandoned house, supermarket, oasis, etc.</a:t>
            </a:r>
            <a:endParaRPr lang="en-US" sz="1600" dirty="0"/>
          </a:p>
        </p:txBody>
      </p:sp>
      <p:sp>
        <p:nvSpPr>
          <p:cNvPr id="14" name="TextBox 13"/>
          <p:cNvSpPr txBox="1"/>
          <p:nvPr/>
        </p:nvSpPr>
        <p:spPr>
          <a:xfrm>
            <a:off x="4419600" y="5257800"/>
            <a:ext cx="1905000" cy="1323439"/>
          </a:xfrm>
          <a:prstGeom prst="rect">
            <a:avLst/>
          </a:prstGeom>
          <a:solidFill>
            <a:schemeClr val="bg1">
              <a:lumMod val="85000"/>
            </a:schemeClr>
          </a:solidFill>
          <a:ln>
            <a:solidFill>
              <a:schemeClr val="accent1">
                <a:shade val="50000"/>
              </a:schemeClr>
            </a:solidFill>
          </a:ln>
        </p:spPr>
        <p:txBody>
          <a:bodyPr wrap="square" rtlCol="0">
            <a:spAutoFit/>
          </a:bodyPr>
          <a:lstStyle/>
          <a:p>
            <a:r>
              <a:rPr lang="en-US" sz="1600" dirty="0" smtClean="0"/>
              <a:t>umbrella, diamond, key, net, coin, lunchbox, coffee can, flower, bumblebee, etc.</a:t>
            </a:r>
            <a:endParaRPr lang="en-US" sz="1600" dirty="0"/>
          </a:p>
        </p:txBody>
      </p:sp>
      <p:sp>
        <p:nvSpPr>
          <p:cNvPr id="17" name="TextBox 16"/>
          <p:cNvSpPr txBox="1"/>
          <p:nvPr/>
        </p:nvSpPr>
        <p:spPr>
          <a:xfrm>
            <a:off x="6629400" y="2667000"/>
            <a:ext cx="2057400" cy="3323987"/>
          </a:xfrm>
          <a:prstGeom prst="rect">
            <a:avLst/>
          </a:prstGeom>
          <a:noFill/>
        </p:spPr>
        <p:txBody>
          <a:bodyPr wrap="square" rtlCol="0">
            <a:spAutoFit/>
          </a:bodyPr>
          <a:lstStyle/>
          <a:p>
            <a:r>
              <a:rPr lang="en-US" b="1" dirty="0" smtClean="0"/>
              <a:t>Teaching nouns?  </a:t>
            </a:r>
            <a:r>
              <a:rPr lang="en-US" sz="1600" dirty="0" smtClean="0"/>
              <a:t>Student took one card from each coffee can as they entered class and had to write a descriptive paragraph in their journals that somehow put all three nouns together.  Students were allowed to exchange one card, if they couldn’t make it work.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How I First Brought Choice to My Writers: </a:t>
            </a:r>
            <a:br>
              <a:rPr lang="en-US" sz="2000" b="1" dirty="0" smtClean="0"/>
            </a:br>
            <a:r>
              <a:rPr lang="en-US" sz="2000" b="1" dirty="0" smtClean="0"/>
              <a:t>Coffee Can Journal Prompts</a:t>
            </a:r>
            <a:endParaRPr lang="en-US" sz="2000" b="1" dirty="0"/>
          </a:p>
        </p:txBody>
      </p:sp>
      <p:pic>
        <p:nvPicPr>
          <p:cNvPr id="5124" name="Picture 4" descr="http://rds.yahoo.com/_ylt=A0S0202NzQpMRyEAzcyjzbkF/SIG=12em8icfk/EXP=1275862797/**http%3a/www.oklahomahistory.net/ttphotos4a/Folgers3Cans.jpg"/>
          <p:cNvPicPr>
            <a:picLocks noChangeAspect="1" noChangeArrowheads="1"/>
          </p:cNvPicPr>
          <p:nvPr/>
        </p:nvPicPr>
        <p:blipFill>
          <a:blip r:embed="rId3" cstate="print"/>
          <a:srcRect/>
          <a:stretch>
            <a:fillRect/>
          </a:stretch>
        </p:blipFill>
        <p:spPr bwMode="auto">
          <a:xfrm>
            <a:off x="321845" y="2667000"/>
            <a:ext cx="6000750" cy="2524125"/>
          </a:xfrm>
          <a:prstGeom prst="rect">
            <a:avLst/>
          </a:prstGeom>
          <a:noFill/>
        </p:spPr>
      </p:pic>
      <p:sp>
        <p:nvSpPr>
          <p:cNvPr id="11" name="Rectangle 10"/>
          <p:cNvSpPr/>
          <p:nvPr/>
        </p:nvSpPr>
        <p:spPr>
          <a:xfrm>
            <a:off x="262454" y="2967335"/>
            <a:ext cx="6121548" cy="769441"/>
          </a:xfrm>
          <a:prstGeom prst="rect">
            <a:avLst/>
          </a:prstGeom>
          <a:noFill/>
        </p:spPr>
        <p:txBody>
          <a:bodyPr wrap="none" lIns="91440" tIns="45720" rIns="91440" bIns="45720">
            <a:spAutoFit/>
          </a:bodyPr>
          <a:lstStyle/>
          <a:p>
            <a:pPr algn="ctr"/>
            <a:r>
              <a:rPr lang="en-US" sz="4400" b="1" dirty="0" smtClean="0">
                <a:ln w="18000">
                  <a:solidFill>
                    <a:schemeClr val="accent2">
                      <a:satMod val="140000"/>
                    </a:schemeClr>
                  </a:solidFill>
                  <a:prstDash val="solid"/>
                  <a:miter lim="800000"/>
                </a:ln>
                <a:solidFill>
                  <a:srgbClr val="FFFF66"/>
                </a:solidFill>
                <a:effectLst>
                  <a:outerShdw blurRad="25500" dist="23000" dir="7020000" algn="tl">
                    <a:srgbClr val="000000">
                      <a:alpha val="50000"/>
                    </a:srgbClr>
                  </a:outerShdw>
                </a:effectLst>
              </a:rPr>
              <a:t>Character </a:t>
            </a:r>
            <a:r>
              <a:rPr lang="en-US" sz="4400" b="1" dirty="0" smtClean="0">
                <a:ln w="18000">
                  <a:solidFill>
                    <a:schemeClr val="accent2">
                      <a:satMod val="140000"/>
                    </a:schemeClr>
                  </a:solidFill>
                  <a:prstDash val="solid"/>
                  <a:miter lim="800000"/>
                </a:ln>
                <a:solidFill>
                  <a:srgbClr val="D2DF2D"/>
                </a:solidFill>
                <a:effectLst>
                  <a:outerShdw blurRad="25500" dist="23000" dir="7020000" algn="tl">
                    <a:srgbClr val="000000">
                      <a:alpha val="50000"/>
                    </a:srgbClr>
                  </a:outerShdw>
                </a:effectLst>
              </a:rPr>
              <a:t>Setting </a:t>
            </a:r>
            <a:r>
              <a:rPr lang="en-US" sz="44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Conflict</a:t>
            </a:r>
            <a:endParaRPr lang="en-US" sz="4400" b="1" cap="none" spc="0" dirty="0">
              <a:ln w="10541" cmpd="sng">
                <a:solidFill>
                  <a:schemeClr val="accent1">
                    <a:shade val="88000"/>
                    <a:satMod val="110000"/>
                  </a:schemeClr>
                </a:solidFill>
                <a:prstDash val="solid"/>
              </a:ln>
              <a:solidFill>
                <a:schemeClr val="accent4">
                  <a:lumMod val="20000"/>
                  <a:lumOff val="80000"/>
                </a:schemeClr>
              </a:solidFill>
              <a:effectLst/>
            </a:endParaRPr>
          </a:p>
        </p:txBody>
      </p:sp>
      <p:sp>
        <p:nvSpPr>
          <p:cNvPr id="12" name="TextBox 11"/>
          <p:cNvSpPr txBox="1"/>
          <p:nvPr/>
        </p:nvSpPr>
        <p:spPr>
          <a:xfrm>
            <a:off x="304800" y="5257800"/>
            <a:ext cx="1905000" cy="1323439"/>
          </a:xfrm>
          <a:prstGeom prst="rect">
            <a:avLst/>
          </a:prstGeom>
          <a:solidFill>
            <a:srgbClr val="FFFF66"/>
          </a:solidFill>
          <a:ln>
            <a:solidFill>
              <a:schemeClr val="accent1">
                <a:shade val="50000"/>
              </a:schemeClr>
            </a:solidFill>
          </a:ln>
        </p:spPr>
        <p:txBody>
          <a:bodyPr wrap="square" rtlCol="0">
            <a:spAutoFit/>
          </a:bodyPr>
          <a:lstStyle/>
          <a:p>
            <a:r>
              <a:rPr lang="en-US" sz="1600" dirty="0" smtClean="0"/>
              <a:t>janitor, truck driver, attorney, reporter, adventurer, movie star, fortune teller, etc.</a:t>
            </a:r>
            <a:endParaRPr lang="en-US" sz="1600" dirty="0"/>
          </a:p>
        </p:txBody>
      </p:sp>
      <p:sp>
        <p:nvSpPr>
          <p:cNvPr id="13" name="TextBox 12"/>
          <p:cNvSpPr txBox="1"/>
          <p:nvPr/>
        </p:nvSpPr>
        <p:spPr>
          <a:xfrm>
            <a:off x="2362200" y="5257800"/>
            <a:ext cx="1905000" cy="1323439"/>
          </a:xfrm>
          <a:prstGeom prst="rect">
            <a:avLst/>
          </a:prstGeom>
          <a:solidFill>
            <a:schemeClr val="accent3">
              <a:lumMod val="60000"/>
              <a:lumOff val="40000"/>
            </a:schemeClr>
          </a:solidFill>
          <a:ln>
            <a:solidFill>
              <a:schemeClr val="accent1">
                <a:shade val="50000"/>
              </a:schemeClr>
            </a:solidFill>
          </a:ln>
        </p:spPr>
        <p:txBody>
          <a:bodyPr wrap="square" rtlCol="0">
            <a:spAutoFit/>
          </a:bodyPr>
          <a:lstStyle/>
          <a:p>
            <a:r>
              <a:rPr lang="en-US" sz="1600" dirty="0" smtClean="0"/>
              <a:t>forest, ship’s deck, forest, mine, mall, garage, cellar, movie theater, rest stop, etc.</a:t>
            </a:r>
            <a:endParaRPr lang="en-US" sz="1600" dirty="0"/>
          </a:p>
        </p:txBody>
      </p:sp>
      <p:sp>
        <p:nvSpPr>
          <p:cNvPr id="14" name="TextBox 13"/>
          <p:cNvSpPr txBox="1"/>
          <p:nvPr/>
        </p:nvSpPr>
        <p:spPr>
          <a:xfrm>
            <a:off x="4419600" y="5257800"/>
            <a:ext cx="1905000" cy="1323439"/>
          </a:xfrm>
          <a:prstGeom prst="rect">
            <a:avLst/>
          </a:prstGeom>
          <a:solidFill>
            <a:schemeClr val="bg1">
              <a:lumMod val="85000"/>
            </a:schemeClr>
          </a:solidFill>
          <a:ln>
            <a:solidFill>
              <a:schemeClr val="accent1">
                <a:shade val="50000"/>
              </a:schemeClr>
            </a:solidFill>
          </a:ln>
        </p:spPr>
        <p:txBody>
          <a:bodyPr wrap="square" rtlCol="0">
            <a:spAutoFit/>
          </a:bodyPr>
          <a:lstStyle/>
          <a:p>
            <a:r>
              <a:rPr lang="en-US" sz="1600" dirty="0" smtClean="0"/>
              <a:t>your character suddenly can’t see, a flood is coming, your character is being chased, etc.</a:t>
            </a:r>
            <a:endParaRPr lang="en-US" sz="1600" dirty="0"/>
          </a:p>
        </p:txBody>
      </p:sp>
      <p:sp>
        <p:nvSpPr>
          <p:cNvPr id="17" name="TextBox 16"/>
          <p:cNvSpPr txBox="1"/>
          <p:nvPr/>
        </p:nvSpPr>
        <p:spPr>
          <a:xfrm>
            <a:off x="6629400" y="2667000"/>
            <a:ext cx="2057400" cy="3323987"/>
          </a:xfrm>
          <a:prstGeom prst="rect">
            <a:avLst/>
          </a:prstGeom>
          <a:noFill/>
        </p:spPr>
        <p:txBody>
          <a:bodyPr wrap="square" rtlCol="0">
            <a:spAutoFit/>
          </a:bodyPr>
          <a:lstStyle/>
          <a:p>
            <a:r>
              <a:rPr lang="en-US" b="1" dirty="0" smtClean="0"/>
              <a:t>Teaching plot?  </a:t>
            </a:r>
            <a:r>
              <a:rPr lang="en-US" sz="1600" dirty="0" smtClean="0"/>
              <a:t>Student took one card from each coffee can as they entered class and had to write a paragraph in their journal that launched a reader into a possible story.  Students were allowed to exchange one card, if they couldn’t make it work.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free choice and the “illusion of choice”?  How does giving students choice invest them in the writing assignment?</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1905000"/>
            <a:ext cx="6781800" cy="707886"/>
          </a:xfrm>
          <a:prstGeom prst="rect">
            <a:avLst/>
          </a:prstGeom>
          <a:noFill/>
        </p:spPr>
        <p:txBody>
          <a:bodyPr wrap="square" rtlCol="0">
            <a:spAutoFit/>
          </a:bodyPr>
          <a:lstStyle/>
          <a:p>
            <a:pPr algn="ctr"/>
            <a:r>
              <a:rPr lang="en-US" sz="2000" b="1" dirty="0" smtClean="0"/>
              <a:t>How I First Brought Choice to My Writers: </a:t>
            </a:r>
            <a:br>
              <a:rPr lang="en-US" sz="2000" b="1" dirty="0" smtClean="0"/>
            </a:br>
            <a:r>
              <a:rPr lang="en-US" sz="2000" b="1" dirty="0" smtClean="0"/>
              <a:t>Coffee Can Journal Prompts</a:t>
            </a:r>
            <a:endParaRPr lang="en-US" sz="2000" b="1" dirty="0"/>
          </a:p>
        </p:txBody>
      </p:sp>
      <p:pic>
        <p:nvPicPr>
          <p:cNvPr id="5124" name="Picture 4" descr="http://rds.yahoo.com/_ylt=A0S0202NzQpMRyEAzcyjzbkF/SIG=12em8icfk/EXP=1275862797/**http%3a/www.oklahomahistory.net/ttphotos4a/Folgers3Cans.jpg"/>
          <p:cNvPicPr>
            <a:picLocks noChangeAspect="1" noChangeArrowheads="1"/>
          </p:cNvPicPr>
          <p:nvPr/>
        </p:nvPicPr>
        <p:blipFill>
          <a:blip r:embed="rId3" cstate="print"/>
          <a:srcRect/>
          <a:stretch>
            <a:fillRect/>
          </a:stretch>
        </p:blipFill>
        <p:spPr bwMode="auto">
          <a:xfrm>
            <a:off x="321845" y="2667000"/>
            <a:ext cx="6000750" cy="2524125"/>
          </a:xfrm>
          <a:prstGeom prst="rect">
            <a:avLst/>
          </a:prstGeom>
          <a:noFill/>
        </p:spPr>
      </p:pic>
      <p:sp>
        <p:nvSpPr>
          <p:cNvPr id="11" name="Rectangle 10"/>
          <p:cNvSpPr/>
          <p:nvPr/>
        </p:nvSpPr>
        <p:spPr>
          <a:xfrm>
            <a:off x="333920" y="2967335"/>
            <a:ext cx="5978624" cy="707886"/>
          </a:xfrm>
          <a:prstGeom prst="rect">
            <a:avLst/>
          </a:prstGeom>
          <a:noFill/>
        </p:spPr>
        <p:txBody>
          <a:bodyPr wrap="none" lIns="91440" tIns="45720" rIns="91440" bIns="45720">
            <a:spAutoFit/>
          </a:bodyPr>
          <a:lstStyle/>
          <a:p>
            <a:pPr algn="ctr"/>
            <a:r>
              <a:rPr lang="en-US" sz="4000" b="1" dirty="0" smtClean="0">
                <a:ln w="18000">
                  <a:solidFill>
                    <a:schemeClr val="accent2">
                      <a:satMod val="140000"/>
                    </a:schemeClr>
                  </a:solidFill>
                  <a:prstDash val="solid"/>
                  <a:miter lim="800000"/>
                </a:ln>
                <a:solidFill>
                  <a:srgbClr val="FFFF66"/>
                </a:solidFill>
                <a:effectLst>
                  <a:outerShdw blurRad="25500" dist="23000" dir="7020000" algn="tl">
                    <a:srgbClr val="000000">
                      <a:alpha val="50000"/>
                    </a:srgbClr>
                  </a:outerShdw>
                </a:effectLst>
              </a:rPr>
              <a:t>Adjective </a:t>
            </a:r>
            <a:r>
              <a:rPr lang="en-US" sz="4000" b="1" dirty="0" smtClean="0">
                <a:ln w="18000">
                  <a:solidFill>
                    <a:schemeClr val="accent2">
                      <a:satMod val="140000"/>
                    </a:schemeClr>
                  </a:solidFill>
                  <a:prstDash val="solid"/>
                  <a:miter lim="800000"/>
                </a:ln>
                <a:solidFill>
                  <a:srgbClr val="D2DF2D"/>
                </a:solidFill>
                <a:effectLst>
                  <a:outerShdw blurRad="25500" dist="23000" dir="7020000" algn="tl">
                    <a:srgbClr val="000000">
                      <a:alpha val="50000"/>
                    </a:srgbClr>
                  </a:outerShdw>
                </a:effectLst>
              </a:rPr>
              <a:t>Place </a:t>
            </a:r>
            <a:r>
              <a:rPr lang="en-US" sz="40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Preposition</a:t>
            </a:r>
            <a:endParaRPr lang="en-US" sz="4000" b="1" cap="none" spc="0" dirty="0">
              <a:ln w="10541" cmpd="sng">
                <a:solidFill>
                  <a:schemeClr val="accent1">
                    <a:shade val="88000"/>
                    <a:satMod val="110000"/>
                  </a:schemeClr>
                </a:solidFill>
                <a:prstDash val="solid"/>
              </a:ln>
              <a:solidFill>
                <a:schemeClr val="accent4">
                  <a:lumMod val="20000"/>
                  <a:lumOff val="80000"/>
                </a:schemeClr>
              </a:solidFill>
              <a:effectLst/>
            </a:endParaRPr>
          </a:p>
        </p:txBody>
      </p:sp>
      <p:sp>
        <p:nvSpPr>
          <p:cNvPr id="12" name="TextBox 11"/>
          <p:cNvSpPr txBox="1"/>
          <p:nvPr/>
        </p:nvSpPr>
        <p:spPr>
          <a:xfrm>
            <a:off x="304800" y="5257800"/>
            <a:ext cx="1905000" cy="1323439"/>
          </a:xfrm>
          <a:prstGeom prst="rect">
            <a:avLst/>
          </a:prstGeom>
          <a:solidFill>
            <a:srgbClr val="FFFF66"/>
          </a:solidFill>
          <a:ln>
            <a:solidFill>
              <a:schemeClr val="accent1">
                <a:shade val="50000"/>
              </a:schemeClr>
            </a:solidFill>
          </a:ln>
        </p:spPr>
        <p:txBody>
          <a:bodyPr wrap="square" rtlCol="0">
            <a:spAutoFit/>
          </a:bodyPr>
          <a:lstStyle/>
          <a:p>
            <a:r>
              <a:rPr lang="en-US" sz="1600" dirty="0" smtClean="0"/>
              <a:t>spooky, war-torn, calm, dark, haunted, majestic, historical,  dream-like,  plain, damaged, etc.</a:t>
            </a:r>
            <a:endParaRPr lang="en-US" sz="1600" dirty="0"/>
          </a:p>
        </p:txBody>
      </p:sp>
      <p:sp>
        <p:nvSpPr>
          <p:cNvPr id="13" name="TextBox 12"/>
          <p:cNvSpPr txBox="1"/>
          <p:nvPr/>
        </p:nvSpPr>
        <p:spPr>
          <a:xfrm>
            <a:off x="2362200" y="5257800"/>
            <a:ext cx="1905000" cy="1323439"/>
          </a:xfrm>
          <a:prstGeom prst="rect">
            <a:avLst/>
          </a:prstGeom>
          <a:solidFill>
            <a:schemeClr val="accent3">
              <a:lumMod val="60000"/>
              <a:lumOff val="40000"/>
            </a:schemeClr>
          </a:solidFill>
          <a:ln>
            <a:solidFill>
              <a:schemeClr val="accent1">
                <a:shade val="50000"/>
              </a:schemeClr>
            </a:solidFill>
          </a:ln>
        </p:spPr>
        <p:txBody>
          <a:bodyPr wrap="square" rtlCol="0">
            <a:spAutoFit/>
          </a:bodyPr>
          <a:lstStyle/>
          <a:p>
            <a:r>
              <a:rPr lang="en-US" sz="1600" dirty="0" smtClean="0"/>
              <a:t>jungle, forest, pier, attic, school, office building, canyon, factory, meadow, mansion, etc.</a:t>
            </a:r>
            <a:endParaRPr lang="en-US" sz="1600" dirty="0"/>
          </a:p>
        </p:txBody>
      </p:sp>
      <p:sp>
        <p:nvSpPr>
          <p:cNvPr id="14" name="TextBox 13"/>
          <p:cNvSpPr txBox="1"/>
          <p:nvPr/>
        </p:nvSpPr>
        <p:spPr>
          <a:xfrm>
            <a:off x="4419600" y="5257800"/>
            <a:ext cx="1905000" cy="1323439"/>
          </a:xfrm>
          <a:prstGeom prst="rect">
            <a:avLst/>
          </a:prstGeom>
          <a:solidFill>
            <a:schemeClr val="bg1">
              <a:lumMod val="85000"/>
            </a:schemeClr>
          </a:solidFill>
          <a:ln>
            <a:solidFill>
              <a:schemeClr val="accent1">
                <a:shade val="50000"/>
              </a:schemeClr>
            </a:solidFill>
          </a:ln>
        </p:spPr>
        <p:txBody>
          <a:bodyPr wrap="square" rtlCol="0">
            <a:spAutoFit/>
          </a:bodyPr>
          <a:lstStyle/>
          <a:p>
            <a:r>
              <a:rPr lang="en-US" sz="1600" dirty="0" smtClean="0"/>
              <a:t>at midnight, during a storm, beneath the sea, in a blizzard, from the past, </a:t>
            </a:r>
            <a:r>
              <a:rPr lang="en-US" sz="1600" smtClean="0"/>
              <a:t>in peril , </a:t>
            </a:r>
            <a:r>
              <a:rPr lang="en-US" sz="1600" dirty="0" smtClean="0"/>
              <a:t>etc.</a:t>
            </a:r>
            <a:endParaRPr lang="en-US" sz="1600" dirty="0"/>
          </a:p>
        </p:txBody>
      </p:sp>
      <p:sp>
        <p:nvSpPr>
          <p:cNvPr id="17" name="TextBox 16"/>
          <p:cNvSpPr txBox="1"/>
          <p:nvPr/>
        </p:nvSpPr>
        <p:spPr>
          <a:xfrm>
            <a:off x="6629400" y="2667000"/>
            <a:ext cx="2057400" cy="3600986"/>
          </a:xfrm>
          <a:prstGeom prst="rect">
            <a:avLst/>
          </a:prstGeom>
          <a:noFill/>
        </p:spPr>
        <p:txBody>
          <a:bodyPr wrap="square" rtlCol="0">
            <a:spAutoFit/>
          </a:bodyPr>
          <a:lstStyle/>
          <a:p>
            <a:r>
              <a:rPr lang="en-US" b="1" dirty="0" smtClean="0"/>
              <a:t>Teaching setting description?  </a:t>
            </a:r>
            <a:r>
              <a:rPr lang="en-US" sz="1600" dirty="0" smtClean="0"/>
              <a:t>Student took one card from each coffee can as they entered class and had to write a paragraph in their journal that launched a reader into a possible story.  Students were allowed to exchange one card, if they couldn’t make it work.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TotalTime>
  <Words>2938</Words>
  <Application>Microsoft Office PowerPoint</Application>
  <PresentationFormat>On-screen Show (4:3)</PresentationFormat>
  <Paragraphs>194</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60</cp:revision>
  <dcterms:created xsi:type="dcterms:W3CDTF">2010-05-28T13:25:56Z</dcterms:created>
  <dcterms:modified xsi:type="dcterms:W3CDTF">2010-06-09T22:26:28Z</dcterms:modified>
</cp:coreProperties>
</file>